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y="10287000" cx="18288000"/>
  <p:notesSz cx="6858000" cy="9144000"/>
  <p:embeddedFontLst>
    <p:embeddedFont>
      <p:font typeface="Russo One"/>
      <p:regular r:id="rId4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46" Type="http://schemas.openxmlformats.org/officeDocument/2006/relationships/font" Target="fonts/RussoOne-regular.fntdata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30587c1ff5d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g30587c1ff5d_0_1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30587c1ff5d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g30587c1ff5d_0_1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30587c1ff5d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g30587c1ff5d_0_1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0587c1ff5d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g30587c1ff5d_0_16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30587c1ff5d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g30587c1ff5d_0_18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0587c1ff5d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g30587c1ff5d_0_19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30587c1ff5d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g30587c1ff5d_0_2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30587c1ff5d_0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g30587c1ff5d_0_2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30587c1ff5d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g30587c1ff5d_0_2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30587c1ff5d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g30587c1ff5d_0_2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30587c1ff5d_0_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g30587c1ff5d_0_27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3059c7503e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g3059c7503e3_0_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3059c7503e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g3059c7503e3_0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3059c7503e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g3059c7503e3_0_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3059c7503e3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g3059c7503e3_0_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3059c7503e3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g3059c7503e3_0_6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3059c7503e3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g3059c7503e3_0_7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3059c7503e3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g3059c7503e3_0_9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3059c7503e3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g3059c7503e3_0_1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g3059c7503e3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g3059c7503e3_0_1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g3059c7503e3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g3059c7503e3_0_1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3059c7503e3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g3059c7503e3_0_1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g3059c7503e3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g3059c7503e3_0_1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3059c7503e3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g3059c7503e3_0_19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g3059c7503e3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g3059c7503e3_0_20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9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g3059c7503e3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g3059c7503e3_0_2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g3059c7503e3_0_2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g3059c7503e3_0_2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3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g3059c7503e3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Google Shape;685;g3059c7503e3_0_2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3059c7503e3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g3059c7503e3_0_27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g3059c7503e3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g3059c7503e3_0_28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0587c1ff5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30587c1ff5d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6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g3059c7503e3_0_3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g3059c7503e3_0_30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0587c1ff5d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30587c1ff5d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0587c1ff5d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30587c1ff5d_0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0587c1ff5d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30587c1ff5d_0_6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0587c1ff5d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g30587c1ff5d_0_8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0587c1ff5d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g30587c1ff5d_0_10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4.png"/><Relationship Id="rId11" Type="http://schemas.openxmlformats.org/officeDocument/2006/relationships/image" Target="../media/image7.png"/><Relationship Id="rId10" Type="http://schemas.openxmlformats.org/officeDocument/2006/relationships/image" Target="../media/image8.png"/><Relationship Id="rId9" Type="http://schemas.openxmlformats.org/officeDocument/2006/relationships/image" Target="../media/image9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16.png"/><Relationship Id="rId8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Relationship Id="rId6" Type="http://schemas.openxmlformats.org/officeDocument/2006/relationships/image" Target="../media/image2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10.png"/><Relationship Id="rId5" Type="http://schemas.openxmlformats.org/officeDocument/2006/relationships/image" Target="../media/image2.png"/><Relationship Id="rId6" Type="http://schemas.openxmlformats.org/officeDocument/2006/relationships/image" Target="../media/image15.png"/><Relationship Id="rId7" Type="http://schemas.openxmlformats.org/officeDocument/2006/relationships/image" Target="../media/image17.png"/><Relationship Id="rId8" Type="http://schemas.openxmlformats.org/officeDocument/2006/relationships/image" Target="../media/image1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Relationship Id="rId6" Type="http://schemas.openxmlformats.org/officeDocument/2006/relationships/image" Target="../media/image2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Relationship Id="rId4" Type="http://schemas.openxmlformats.org/officeDocument/2006/relationships/image" Target="../media/image10.png"/><Relationship Id="rId5" Type="http://schemas.openxmlformats.org/officeDocument/2006/relationships/image" Target="../media/image2.png"/><Relationship Id="rId6" Type="http://schemas.openxmlformats.org/officeDocument/2006/relationships/image" Target="../media/image15.png"/><Relationship Id="rId7" Type="http://schemas.openxmlformats.org/officeDocument/2006/relationships/image" Target="../media/image17.png"/><Relationship Id="rId8" Type="http://schemas.openxmlformats.org/officeDocument/2006/relationships/image" Target="../media/image1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6.png"/><Relationship Id="rId4" Type="http://schemas.openxmlformats.org/officeDocument/2006/relationships/image" Target="../media/image10.png"/><Relationship Id="rId5" Type="http://schemas.openxmlformats.org/officeDocument/2006/relationships/image" Target="../media/image2.png"/><Relationship Id="rId6" Type="http://schemas.openxmlformats.org/officeDocument/2006/relationships/image" Target="../media/image15.png"/><Relationship Id="rId7" Type="http://schemas.openxmlformats.org/officeDocument/2006/relationships/image" Target="../media/image17.png"/><Relationship Id="rId8" Type="http://schemas.openxmlformats.org/officeDocument/2006/relationships/image" Target="../media/image13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2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2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Relationship Id="rId6" Type="http://schemas.openxmlformats.org/officeDocument/2006/relationships/image" Target="../media/image2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Relationship Id="rId6" Type="http://schemas.openxmlformats.org/officeDocument/2006/relationships/image" Target="../media/image2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A60A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-1406808" y="-66305"/>
            <a:ext cx="21101617" cy="10419610"/>
          </a:xfrm>
          <a:custGeom>
            <a:rect b="b" l="l" r="r" t="t"/>
            <a:pathLst>
              <a:path extrusionOk="0" h="10419610" w="21101617">
                <a:moveTo>
                  <a:pt x="0" y="0"/>
                </a:moveTo>
                <a:lnTo>
                  <a:pt x="21101616" y="0"/>
                </a:lnTo>
                <a:lnTo>
                  <a:pt x="21101616" y="10419610"/>
                </a:lnTo>
                <a:lnTo>
                  <a:pt x="0" y="104196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73000"/>
            </a:blip>
            <a:stretch>
              <a:fillRect b="-51279" l="0" r="0" t="-51741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7591524" y="268996"/>
            <a:ext cx="3108559" cy="3636780"/>
          </a:xfrm>
          <a:custGeom>
            <a:rect b="b" l="l" r="r" t="t"/>
            <a:pathLst>
              <a:path extrusionOk="0" h="3636780" w="3108559">
                <a:moveTo>
                  <a:pt x="0" y="0"/>
                </a:moveTo>
                <a:lnTo>
                  <a:pt x="3108559" y="0"/>
                </a:lnTo>
                <a:lnTo>
                  <a:pt x="3108559" y="3636780"/>
                </a:lnTo>
                <a:lnTo>
                  <a:pt x="0" y="363678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/>
          <p:nvPr/>
        </p:nvSpPr>
        <p:spPr>
          <a:xfrm>
            <a:off x="2614055" y="4249008"/>
            <a:ext cx="13073859" cy="3250184"/>
          </a:xfrm>
          <a:custGeom>
            <a:rect b="b" l="l" r="r" t="t"/>
            <a:pathLst>
              <a:path extrusionOk="0" h="3250184" w="13073859">
                <a:moveTo>
                  <a:pt x="0" y="0"/>
                </a:moveTo>
                <a:lnTo>
                  <a:pt x="13073858" y="0"/>
                </a:lnTo>
                <a:lnTo>
                  <a:pt x="13073858" y="3250184"/>
                </a:lnTo>
                <a:lnTo>
                  <a:pt x="0" y="32501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-179376"/>
            </a:stretch>
          </a:blipFill>
          <a:ln>
            <a:noFill/>
          </a:ln>
        </p:spPr>
      </p:sp>
      <p:sp>
        <p:nvSpPr>
          <p:cNvPr id="87" name="Google Shape;87;p13"/>
          <p:cNvSpPr/>
          <p:nvPr/>
        </p:nvSpPr>
        <p:spPr>
          <a:xfrm>
            <a:off x="-1156939" y="-1311732"/>
            <a:ext cx="5553102" cy="6790892"/>
          </a:xfrm>
          <a:custGeom>
            <a:rect b="b" l="l" r="r" t="t"/>
            <a:pathLst>
              <a:path extrusionOk="0" h="6790892" w="5553102">
                <a:moveTo>
                  <a:pt x="0" y="0"/>
                </a:moveTo>
                <a:lnTo>
                  <a:pt x="5553101" y="0"/>
                </a:lnTo>
                <a:lnTo>
                  <a:pt x="5553101" y="6790892"/>
                </a:lnTo>
                <a:lnTo>
                  <a:pt x="0" y="679089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3"/>
          <p:cNvSpPr/>
          <p:nvPr/>
        </p:nvSpPr>
        <p:spPr>
          <a:xfrm>
            <a:off x="2614055" y="3875881"/>
            <a:ext cx="13073859" cy="3250184"/>
          </a:xfrm>
          <a:custGeom>
            <a:rect b="b" l="l" r="r" t="t"/>
            <a:pathLst>
              <a:path extrusionOk="0" h="3250184" w="13073859">
                <a:moveTo>
                  <a:pt x="0" y="0"/>
                </a:moveTo>
                <a:lnTo>
                  <a:pt x="13073858" y="0"/>
                </a:lnTo>
                <a:lnTo>
                  <a:pt x="13073858" y="3250184"/>
                </a:lnTo>
                <a:lnTo>
                  <a:pt x="0" y="32501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-179376"/>
            </a:stretch>
          </a:blipFill>
          <a:ln>
            <a:noFill/>
          </a:ln>
        </p:spPr>
      </p:sp>
      <p:sp>
        <p:nvSpPr>
          <p:cNvPr id="89" name="Google Shape;89;p13"/>
          <p:cNvSpPr/>
          <p:nvPr/>
        </p:nvSpPr>
        <p:spPr>
          <a:xfrm>
            <a:off x="14582775" y="420350"/>
            <a:ext cx="2934320" cy="3108828"/>
          </a:xfrm>
          <a:custGeom>
            <a:rect b="b" l="l" r="r" t="t"/>
            <a:pathLst>
              <a:path extrusionOk="0" h="3108828" w="2934320">
                <a:moveTo>
                  <a:pt x="0" y="0"/>
                </a:moveTo>
                <a:lnTo>
                  <a:pt x="2934320" y="0"/>
                </a:lnTo>
                <a:lnTo>
                  <a:pt x="2934320" y="3108828"/>
                </a:lnTo>
                <a:lnTo>
                  <a:pt x="0" y="31088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 txBox="1"/>
          <p:nvPr/>
        </p:nvSpPr>
        <p:spPr>
          <a:xfrm>
            <a:off x="2521976" y="4255482"/>
            <a:ext cx="128259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Europski dan jezika</a:t>
            </a:r>
            <a:endParaRPr sz="9600"/>
          </a:p>
        </p:txBody>
      </p:sp>
      <p:sp>
        <p:nvSpPr>
          <p:cNvPr id="91" name="Google Shape;91;p13"/>
          <p:cNvSpPr/>
          <p:nvPr/>
        </p:nvSpPr>
        <p:spPr>
          <a:xfrm>
            <a:off x="14484789" y="4150107"/>
            <a:ext cx="6403105" cy="7085305"/>
          </a:xfrm>
          <a:custGeom>
            <a:rect b="b" l="l" r="r" t="t"/>
            <a:pathLst>
              <a:path extrusionOk="0" h="7085305" w="6403105">
                <a:moveTo>
                  <a:pt x="0" y="0"/>
                </a:moveTo>
                <a:lnTo>
                  <a:pt x="6403105" y="0"/>
                </a:lnTo>
                <a:lnTo>
                  <a:pt x="6403105" y="7085305"/>
                </a:lnTo>
                <a:lnTo>
                  <a:pt x="0" y="70853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3"/>
          <p:cNvSpPr/>
          <p:nvPr/>
        </p:nvSpPr>
        <p:spPr>
          <a:xfrm flipH="1">
            <a:off x="1195721" y="5857998"/>
            <a:ext cx="2512240" cy="6338221"/>
          </a:xfrm>
          <a:custGeom>
            <a:rect b="b" l="l" r="r" t="t"/>
            <a:pathLst>
              <a:path extrusionOk="0" h="6338221" w="2512240">
                <a:moveTo>
                  <a:pt x="2512240" y="0"/>
                </a:moveTo>
                <a:lnTo>
                  <a:pt x="0" y="0"/>
                </a:lnTo>
                <a:lnTo>
                  <a:pt x="0" y="6338221"/>
                </a:lnTo>
                <a:lnTo>
                  <a:pt x="2512240" y="6338221"/>
                </a:lnTo>
                <a:lnTo>
                  <a:pt x="251224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3" name="Google Shape;93;p13"/>
          <p:cNvGrpSpPr/>
          <p:nvPr/>
        </p:nvGrpSpPr>
        <p:grpSpPr>
          <a:xfrm>
            <a:off x="7451286" y="7743947"/>
            <a:ext cx="3385428" cy="3583799"/>
            <a:chOff x="0" y="-47625"/>
            <a:chExt cx="812800" cy="860425"/>
          </a:xfrm>
        </p:grpSpPr>
        <p:sp>
          <p:nvSpPr>
            <p:cNvPr id="94" name="Google Shape;94;p13"/>
            <p:cNvSpPr/>
            <p:nvPr/>
          </p:nvSpPr>
          <p:spPr>
            <a:xfrm>
              <a:off x="0" y="0"/>
              <a:ext cx="812800" cy="308943"/>
            </a:xfrm>
            <a:custGeom>
              <a:rect b="b" l="l" r="r" t="t"/>
              <a:pathLst>
                <a:path extrusionOk="0" h="308943" w="812800">
                  <a:moveTo>
                    <a:pt x="116629" y="0"/>
                  </a:moveTo>
                  <a:lnTo>
                    <a:pt x="696171" y="0"/>
                  </a:lnTo>
                  <a:cubicBezTo>
                    <a:pt x="760584" y="0"/>
                    <a:pt x="812800" y="52216"/>
                    <a:pt x="812800" y="116629"/>
                  </a:cubicBezTo>
                  <a:lnTo>
                    <a:pt x="812800" y="192315"/>
                  </a:lnTo>
                  <a:cubicBezTo>
                    <a:pt x="812800" y="223247"/>
                    <a:pt x="800512" y="252912"/>
                    <a:pt x="778640" y="274784"/>
                  </a:cubicBezTo>
                  <a:cubicBezTo>
                    <a:pt x="756768" y="296656"/>
                    <a:pt x="727103" y="308943"/>
                    <a:pt x="696171" y="308943"/>
                  </a:cubicBezTo>
                  <a:lnTo>
                    <a:pt x="116629" y="308943"/>
                  </a:lnTo>
                  <a:cubicBezTo>
                    <a:pt x="52216" y="308943"/>
                    <a:pt x="0" y="256727"/>
                    <a:pt x="0" y="192315"/>
                  </a:cubicBezTo>
                  <a:lnTo>
                    <a:pt x="0" y="116629"/>
                  </a:lnTo>
                  <a:cubicBezTo>
                    <a:pt x="0" y="52216"/>
                    <a:pt x="52216" y="0"/>
                    <a:pt x="116629" y="0"/>
                  </a:cubicBezTo>
                  <a:close/>
                </a:path>
              </a:pathLst>
            </a:custGeom>
            <a:solidFill>
              <a:srgbClr val="F1DD8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13"/>
          <p:cNvSpPr txBox="1"/>
          <p:nvPr/>
        </p:nvSpPr>
        <p:spPr>
          <a:xfrm>
            <a:off x="8040932" y="8226147"/>
            <a:ext cx="2217000" cy="7095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607" u="none" cap="none" strike="noStrike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START</a:t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 rot="-2223645">
            <a:off x="4870324" y="-153266"/>
            <a:ext cx="2358022" cy="2363932"/>
          </a:xfrm>
          <a:custGeom>
            <a:rect b="b" l="l" r="r" t="t"/>
            <a:pathLst>
              <a:path extrusionOk="0" h="2363932" w="2358022">
                <a:moveTo>
                  <a:pt x="0" y="0"/>
                </a:moveTo>
                <a:lnTo>
                  <a:pt x="2358022" y="0"/>
                </a:lnTo>
                <a:lnTo>
                  <a:pt x="2358022" y="2363932"/>
                </a:lnTo>
                <a:lnTo>
                  <a:pt x="0" y="23639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13"/>
          <p:cNvSpPr/>
          <p:nvPr/>
        </p:nvSpPr>
        <p:spPr>
          <a:xfrm flipH="1" rot="-2223645">
            <a:off x="11652605" y="-153266"/>
            <a:ext cx="2358022" cy="2363932"/>
          </a:xfrm>
          <a:custGeom>
            <a:rect b="b" l="l" r="r" t="t"/>
            <a:pathLst>
              <a:path extrusionOk="0" h="2363932" w="2358022">
                <a:moveTo>
                  <a:pt x="2358022" y="0"/>
                </a:moveTo>
                <a:lnTo>
                  <a:pt x="0" y="0"/>
                </a:lnTo>
                <a:lnTo>
                  <a:pt x="0" y="2363932"/>
                </a:lnTo>
                <a:lnTo>
                  <a:pt x="2358022" y="2363932"/>
                </a:lnTo>
                <a:lnTo>
                  <a:pt x="2358022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2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6" name="Google Shape;236;p22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7" name="Google Shape;237;p22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08</a:t>
            </a:r>
            <a:endParaRPr/>
          </a:p>
        </p:txBody>
      </p:sp>
      <p:sp>
        <p:nvSpPr>
          <p:cNvPr id="238" name="Google Shape;238;p22"/>
          <p:cNvSpPr txBox="1"/>
          <p:nvPr/>
        </p:nvSpPr>
        <p:spPr>
          <a:xfrm>
            <a:off x="2179225" y="1118750"/>
            <a:ext cx="14974200" cy="240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Sada stiže poruka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Wie geht's?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Izgleda da svakoga zanima kako si danas. Nisi baš nešto pa odgovaraš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Es geht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 svojoj...</a:t>
            </a:r>
            <a:endParaRPr sz="2800"/>
          </a:p>
        </p:txBody>
      </p:sp>
      <p:sp>
        <p:nvSpPr>
          <p:cNvPr id="239" name="Google Shape;239;p22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0" name="Google Shape;240;p22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41" name="Google Shape;241;p22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42" name="Google Shape;242;p22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ujni iz Letonije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43" name="Google Shape;243;p22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baki iz Norveške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44" name="Google Shape;244;p22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45" name="Google Shape;245;p22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46" name="Google Shape;246;p22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tetki iz Njemačke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47" name="Google Shape;247;p22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strini iz Italije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3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3" name="Google Shape;253;p23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4" name="Google Shape;254;p23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09</a:t>
            </a:r>
            <a:endParaRPr/>
          </a:p>
        </p:txBody>
      </p:sp>
      <p:sp>
        <p:nvSpPr>
          <p:cNvPr id="255" name="Google Shape;255;p23"/>
          <p:cNvSpPr txBox="1"/>
          <p:nvPr/>
        </p:nvSpPr>
        <p:spPr>
          <a:xfrm>
            <a:off x="2179225" y="1118750"/>
            <a:ext cx="14974200" cy="410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Godina je 2030. Na očima imaš Pro Max supernaočale s univerzalnim prevoditeljem. Prilaziš školi, a na zgradi piše "Escuela primaria Matija Petar Katančić". Izgleda da ti je netko prčkao po naočalama i prebacio jezik na:</a:t>
            </a:r>
            <a:endParaRPr sz="2800"/>
          </a:p>
        </p:txBody>
      </p:sp>
      <p:sp>
        <p:nvSpPr>
          <p:cNvPr id="256" name="Google Shape;256;p23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7" name="Google Shape;257;p23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58" name="Google Shape;258;p23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59" name="Google Shape;259;p23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španjolski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60" name="Google Shape;260;p23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engleski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61" name="Google Shape;261;p23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62" name="Google Shape;262;p23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63" name="Google Shape;263;p23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francuski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64" name="Google Shape;264;p23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flamanski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4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0" name="Google Shape;270;p24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1" name="Google Shape;271;p24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10</a:t>
            </a:r>
            <a:endParaRPr/>
          </a:p>
        </p:txBody>
      </p:sp>
      <p:sp>
        <p:nvSpPr>
          <p:cNvPr id="272" name="Google Shape;272;p24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Nastava nam ove školske godine završava 13. lipnja 2025., a u jednoj državi </a:t>
            </a:r>
            <a:r>
              <a:rPr i="1" lang="en-US" sz="4600">
                <a:solidFill>
                  <a:schemeClr val="accent2"/>
                </a:solidFill>
                <a:latin typeface="Russo One"/>
                <a:ea typeface="Russo One"/>
                <a:cs typeface="Russo One"/>
                <a:sym typeface="Russo One"/>
              </a:rPr>
              <a:t>školské prázdniny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 počinju tek 1. srpnja. Koja će djeca imati kraće ljetne praznike od nas?</a:t>
            </a:r>
            <a:endParaRPr sz="2800"/>
          </a:p>
        </p:txBody>
      </p:sp>
      <p:sp>
        <p:nvSpPr>
          <p:cNvPr id="273" name="Google Shape;273;p24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4" name="Google Shape;274;p24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75" name="Google Shape;275;p24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76" name="Google Shape;276;p24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slovenska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77" name="Google Shape;277;p24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slovačka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78" name="Google Shape;278;p24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79" name="Google Shape;279;p24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80" name="Google Shape;280;p24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švicarska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81" name="Google Shape;281;p24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danska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5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7" name="Google Shape;287;p25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8" name="Google Shape;288;p25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11</a:t>
            </a:r>
            <a:endParaRPr/>
          </a:p>
        </p:txBody>
      </p:sp>
      <p:sp>
        <p:nvSpPr>
          <p:cNvPr id="289" name="Google Shape;289;p25"/>
          <p:cNvSpPr txBox="1"/>
          <p:nvPr/>
        </p:nvSpPr>
        <p:spPr>
          <a:xfrm>
            <a:off x="2179225" y="1118750"/>
            <a:ext cx="14974200" cy="410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Martijn iz Nizozemske voli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katten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Kristīne iz Latvije ima čak tri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katės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Ciara iz Irske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polijepila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 je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cait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stickere na sve bilježnice, a Jakub iz Slovačke navijao je za Rim Tim Tagi Dim zbog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kočky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Koji im je najdraži kućni ljubimac?</a:t>
            </a:r>
            <a:endParaRPr sz="2800"/>
          </a:p>
        </p:txBody>
      </p:sp>
      <p:sp>
        <p:nvSpPr>
          <p:cNvPr id="290" name="Google Shape;290;p25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1" name="Google Shape;291;p25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92" name="Google Shape;292;p25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93" name="Google Shape;293;p25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hrčak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94" name="Google Shape;294;p25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pas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95" name="Google Shape;295;p25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96" name="Google Shape;296;p25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97" name="Google Shape;297;p25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papagaj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98" name="Google Shape;298;p25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mačka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6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4" name="Google Shape;304;p26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5" name="Google Shape;305;p26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12</a:t>
            </a:r>
            <a:endParaRPr/>
          </a:p>
        </p:txBody>
      </p:sp>
      <p:sp>
        <p:nvSpPr>
          <p:cNvPr id="306" name="Google Shape;306;p26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Došli ste prerano na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úszómedence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 na vratima piše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Zárva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Dok čekate da okrenu tablu na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Nyitva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čudite se kakvo to čudno radno vrijeme bazeni imaju u:</a:t>
            </a:r>
            <a:endParaRPr sz="2800"/>
          </a:p>
        </p:txBody>
      </p:sp>
      <p:sp>
        <p:nvSpPr>
          <p:cNvPr id="307" name="Google Shape;307;p26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8" name="Google Shape;308;p26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09" name="Google Shape;309;p26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10" name="Google Shape;310;p26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Mađarskoj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11" name="Google Shape;311;p26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Švedskoj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12" name="Google Shape;312;p26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13" name="Google Shape;313;p26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14" name="Google Shape;314;p26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Austriji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15" name="Google Shape;315;p26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Italiji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7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1" name="Google Shape;321;p27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2" name="Google Shape;322;p27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13</a:t>
            </a:r>
            <a:endParaRPr/>
          </a:p>
        </p:txBody>
      </p:sp>
      <p:sp>
        <p:nvSpPr>
          <p:cNvPr id="323" name="Google Shape;323;p27"/>
          <p:cNvSpPr txBox="1"/>
          <p:nvPr/>
        </p:nvSpPr>
        <p:spPr>
          <a:xfrm>
            <a:off x="2179225" y="1118750"/>
            <a:ext cx="14974200" cy="410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Ako na satu engleskoga na pitanje </a:t>
            </a:r>
            <a:b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</a:b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"Where are you from?" odgovoriš "I'm from Llanfair­pwllgwyngyll­gogery­chwyrn­drobwll­llan­tysilio­gogo­goch", živiš u kojem dijelu Ujedinjene Kraljevine?</a:t>
            </a:r>
            <a:endParaRPr sz="2800"/>
          </a:p>
        </p:txBody>
      </p:sp>
      <p:sp>
        <p:nvSpPr>
          <p:cNvPr id="324" name="Google Shape;324;p27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5" name="Google Shape;325;p27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26" name="Google Shape;326;p27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27" name="Google Shape;327;p27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Engleskoj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28" name="Google Shape;328;p27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Škotskoj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29" name="Google Shape;329;p27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30" name="Google Shape;330;p27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31" name="Google Shape;331;p27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Walesu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32" name="Google Shape;332;p27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Sjevernoj Irskoj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8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8" name="Google Shape;338;p28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39" name="Google Shape;339;p28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14</a:t>
            </a:r>
            <a:endParaRPr/>
          </a:p>
        </p:txBody>
      </p:sp>
      <p:sp>
        <p:nvSpPr>
          <p:cNvPr id="340" name="Google Shape;340;p28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 većini europskih država vozit ćete se u autu, u nekoliko njih u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makini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ili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maşini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ali u samo jednoj od njih uzet ćete </a:t>
            </a:r>
            <a:r>
              <a:rPr i="1" lang="en-US" sz="46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samochód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da ne bi hodali. Koja je to država?</a:t>
            </a:r>
            <a:endParaRPr sz="2800"/>
          </a:p>
        </p:txBody>
      </p:sp>
      <p:sp>
        <p:nvSpPr>
          <p:cNvPr id="341" name="Google Shape;341;p28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42" name="Google Shape;342;p28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43" name="Google Shape;343;p28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44" name="Google Shape;344;p28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Turska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45" name="Google Shape;345;p28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Poljska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46" name="Google Shape;346;p28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Finska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Irska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9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55" name="Google Shape;355;p29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56" name="Google Shape;356;p29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15</a:t>
            </a:r>
            <a:endParaRPr/>
          </a:p>
        </p:txBody>
      </p:sp>
      <p:sp>
        <p:nvSpPr>
          <p:cNvPr id="357" name="Google Shape;357;p29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Kad ideš na rođendan kod BFF-a/BFF-ice u Italiji ćeš ponijeti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regalo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u Slovačkoj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darček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u Sloveniji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darilo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a u Engleskoj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gift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Frendici u Njemačkoj nikako nećeš dati gift, jer ta riječ tamo znači...</a:t>
            </a:r>
            <a:endParaRPr sz="2800"/>
          </a:p>
        </p:txBody>
      </p:sp>
      <p:sp>
        <p:nvSpPr>
          <p:cNvPr id="358" name="Google Shape;358;p29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59" name="Google Shape;359;p29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60" name="Google Shape;360;p29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61" name="Google Shape;361;p29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smeće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62" name="Google Shape;362;p29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kupus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63" name="Google Shape;363;p29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64" name="Google Shape;364;p29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65" name="Google Shape;365;p29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ukrasti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66" name="Google Shape;366;p29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otrov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67" name="Google Shape;367;p29"/>
          <p:cNvSpPr/>
          <p:nvPr/>
        </p:nvSpPr>
        <p:spPr>
          <a:xfrm>
            <a:off x="8250999" y="8014773"/>
            <a:ext cx="1786002" cy="2199292"/>
          </a:xfrm>
          <a:custGeom>
            <a:rect b="b" l="l" r="r" t="t"/>
            <a:pathLst>
              <a:path extrusionOk="0" h="1099646" w="893001">
                <a:moveTo>
                  <a:pt x="0" y="0"/>
                </a:moveTo>
                <a:lnTo>
                  <a:pt x="893001" y="0"/>
                </a:lnTo>
                <a:lnTo>
                  <a:pt x="893001" y="1099645"/>
                </a:lnTo>
                <a:lnTo>
                  <a:pt x="0" y="10996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0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3" name="Google Shape;373;p30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4" name="Google Shape;374;p30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16</a:t>
            </a:r>
            <a:endParaRPr/>
          </a:p>
        </p:txBody>
      </p:sp>
      <p:sp>
        <p:nvSpPr>
          <p:cNvPr id="375" name="Google Shape;375;p30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 engleskom jeziku imamo tri padeža, u njemačkom četiri, u hrvatskom sedam. Djeca u mađarskoj moraju nabubati više padeža nego prva tri jezika zajedno. Koliko?</a:t>
            </a:r>
            <a:endParaRPr sz="2800"/>
          </a:p>
        </p:txBody>
      </p:sp>
      <p:sp>
        <p:nvSpPr>
          <p:cNvPr id="376" name="Google Shape;376;p30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7" name="Google Shape;377;p30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78" name="Google Shape;378;p30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79" name="Google Shape;379;p30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8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80" name="Google Shape;380;p30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13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81" name="Google Shape;381;p30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82" name="Google Shape;382;p30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83" name="Google Shape;383;p30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18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84" name="Google Shape;384;p30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65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1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0" name="Google Shape;390;p31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1" name="Google Shape;391;p31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17</a:t>
            </a:r>
            <a:endParaRPr/>
          </a:p>
        </p:txBody>
      </p:sp>
      <p:sp>
        <p:nvSpPr>
          <p:cNvPr id="392" name="Google Shape;392;p31"/>
          <p:cNvSpPr txBox="1"/>
          <p:nvPr/>
        </p:nvSpPr>
        <p:spPr>
          <a:xfrm>
            <a:off x="2179225" y="1118750"/>
            <a:ext cx="14974200" cy="240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Sigurno znate nabrojati tko igra za taj tim, ali što znači riječ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Real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 nazivu madridskog nogometnog kluba?</a:t>
            </a:r>
            <a:endParaRPr sz="2800"/>
          </a:p>
        </p:txBody>
      </p:sp>
      <p:sp>
        <p:nvSpPr>
          <p:cNvPr id="393" name="Google Shape;393;p31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4" name="Google Shape;394;p31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95" name="Google Shape;395;p31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96" name="Google Shape;396;p31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pravi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97" name="Google Shape;397;p31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kraljevski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98" name="Google Shape;398;p31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399" name="Google Shape;399;p31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00" name="Google Shape;400;p31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veličanstveni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01" name="Google Shape;401;p31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najbolji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02" name="Google Shape;402;p31"/>
          <p:cNvSpPr/>
          <p:nvPr/>
        </p:nvSpPr>
        <p:spPr>
          <a:xfrm>
            <a:off x="5947282" y="3716715"/>
            <a:ext cx="6527559" cy="1437260"/>
          </a:xfrm>
          <a:custGeom>
            <a:rect b="b" l="l" r="r" t="t"/>
            <a:pathLst>
              <a:path extrusionOk="0" h="401189" w="1550489">
                <a:moveTo>
                  <a:pt x="0" y="0"/>
                </a:moveTo>
                <a:lnTo>
                  <a:pt x="1550489" y="0"/>
                </a:lnTo>
                <a:lnTo>
                  <a:pt x="1550489" y="401190"/>
                </a:lnTo>
                <a:lnTo>
                  <a:pt x="0" y="4011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/>
          <p:nvPr/>
        </p:nvSpPr>
        <p:spPr>
          <a:xfrm>
            <a:off x="2510238" y="4500563"/>
            <a:ext cx="13267524" cy="1352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999" u="none" cap="none" strike="noStrike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ARE YOU READY?</a:t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14213323" y="645568"/>
            <a:ext cx="3128877" cy="4846359"/>
          </a:xfrm>
          <a:custGeom>
            <a:rect b="b" l="l" r="r" t="t"/>
            <a:pathLst>
              <a:path extrusionOk="0" h="4846359" w="3128877">
                <a:moveTo>
                  <a:pt x="0" y="0"/>
                </a:moveTo>
                <a:lnTo>
                  <a:pt x="3128877" y="0"/>
                </a:lnTo>
                <a:lnTo>
                  <a:pt x="3128877" y="4846359"/>
                </a:lnTo>
                <a:lnTo>
                  <a:pt x="0" y="48463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5" name="Google Shape;105;p14"/>
          <p:cNvSpPr/>
          <p:nvPr/>
        </p:nvSpPr>
        <p:spPr>
          <a:xfrm>
            <a:off x="550485" y="5715000"/>
            <a:ext cx="3128877" cy="4846359"/>
          </a:xfrm>
          <a:custGeom>
            <a:rect b="b" l="l" r="r" t="t"/>
            <a:pathLst>
              <a:path extrusionOk="0" h="4846359" w="3128877">
                <a:moveTo>
                  <a:pt x="0" y="0"/>
                </a:moveTo>
                <a:lnTo>
                  <a:pt x="3128877" y="0"/>
                </a:lnTo>
                <a:lnTo>
                  <a:pt x="3128877" y="4846359"/>
                </a:lnTo>
                <a:lnTo>
                  <a:pt x="0" y="48463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14"/>
          <p:cNvSpPr/>
          <p:nvPr/>
        </p:nvSpPr>
        <p:spPr>
          <a:xfrm>
            <a:off x="14191886" y="5715000"/>
            <a:ext cx="3718283" cy="4114800"/>
          </a:xfrm>
          <a:custGeom>
            <a:rect b="b" l="l" r="r" t="t"/>
            <a:pathLst>
              <a:path extrusionOk="0" h="4114800" w="3718283">
                <a:moveTo>
                  <a:pt x="0" y="0"/>
                </a:moveTo>
                <a:lnTo>
                  <a:pt x="3718283" y="0"/>
                </a:lnTo>
                <a:lnTo>
                  <a:pt x="371828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7" name="Google Shape;107;p14"/>
          <p:cNvSpPr/>
          <p:nvPr/>
        </p:nvSpPr>
        <p:spPr>
          <a:xfrm>
            <a:off x="6118413" y="7433916"/>
            <a:ext cx="5453349" cy="4114800"/>
          </a:xfrm>
          <a:custGeom>
            <a:rect b="b" l="l" r="r" t="t"/>
            <a:pathLst>
              <a:path extrusionOk="0" h="4114800" w="5453349">
                <a:moveTo>
                  <a:pt x="0" y="0"/>
                </a:moveTo>
                <a:lnTo>
                  <a:pt x="5453349" y="0"/>
                </a:lnTo>
                <a:lnTo>
                  <a:pt x="545334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8" name="Google Shape;108;p14"/>
          <p:cNvSpPr/>
          <p:nvPr/>
        </p:nvSpPr>
        <p:spPr>
          <a:xfrm>
            <a:off x="731204" y="645568"/>
            <a:ext cx="6390834" cy="4114800"/>
          </a:xfrm>
          <a:custGeom>
            <a:rect b="b" l="l" r="r" t="t"/>
            <a:pathLst>
              <a:path extrusionOk="0" h="4114800" w="6390834">
                <a:moveTo>
                  <a:pt x="0" y="0"/>
                </a:moveTo>
                <a:lnTo>
                  <a:pt x="6390834" y="0"/>
                </a:lnTo>
                <a:lnTo>
                  <a:pt x="639083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9" name="Google Shape;109;p14"/>
          <p:cNvSpPr/>
          <p:nvPr/>
        </p:nvSpPr>
        <p:spPr>
          <a:xfrm>
            <a:off x="11571762" y="1636554"/>
            <a:ext cx="959773" cy="1066414"/>
          </a:xfrm>
          <a:custGeom>
            <a:rect b="b" l="l" r="r" t="t"/>
            <a:pathLst>
              <a:path extrusionOk="0" h="1066414" w="959773">
                <a:moveTo>
                  <a:pt x="0" y="0"/>
                </a:moveTo>
                <a:lnTo>
                  <a:pt x="959773" y="0"/>
                </a:lnTo>
                <a:lnTo>
                  <a:pt x="959773" y="1066414"/>
                </a:lnTo>
                <a:lnTo>
                  <a:pt x="0" y="10664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32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8" name="Google Shape;408;p32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9" name="Google Shape;409;p32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18</a:t>
            </a:r>
            <a:endParaRPr/>
          </a:p>
        </p:txBody>
      </p:sp>
      <p:sp>
        <p:nvSpPr>
          <p:cNvPr id="410" name="Google Shape;410;p32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 nazivima mjeseci nama lišće pada u desetom mjesecu kojeg većina Europe zove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Oktober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Međutim, u Češkoj, Poljskoj, Bjelorusiji i dijelovima Ukrajine prvi dan listopada pada na...</a:t>
            </a:r>
            <a:endParaRPr sz="2800"/>
          </a:p>
        </p:txBody>
      </p:sp>
      <p:sp>
        <p:nvSpPr>
          <p:cNvPr id="411" name="Google Shape;411;p32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12" name="Google Shape;412;p32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13" name="Google Shape;413;p32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14" name="Google Shape;414;p32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1.1.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15" name="Google Shape;415;p32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1.6.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16" name="Google Shape;416;p32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17" name="Google Shape;417;p32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18" name="Google Shape;418;p32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1.11.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19" name="Google Shape;419;p32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1.3.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20" name="Google Shape;420;p32"/>
          <p:cNvSpPr/>
          <p:nvPr/>
        </p:nvSpPr>
        <p:spPr>
          <a:xfrm>
            <a:off x="16885051" y="7719875"/>
            <a:ext cx="1176668" cy="2397417"/>
          </a:xfrm>
          <a:custGeom>
            <a:rect b="b" l="l" r="r" t="t"/>
            <a:pathLst>
              <a:path extrusionOk="0" h="1737259" w="804559">
                <a:moveTo>
                  <a:pt x="0" y="0"/>
                </a:moveTo>
                <a:lnTo>
                  <a:pt x="804559" y="0"/>
                </a:lnTo>
                <a:lnTo>
                  <a:pt x="804559" y="1737259"/>
                </a:lnTo>
                <a:lnTo>
                  <a:pt x="0" y="17372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33"/>
          <p:cNvSpPr txBox="1"/>
          <p:nvPr/>
        </p:nvSpPr>
        <p:spPr>
          <a:xfrm>
            <a:off x="2510238" y="4500563"/>
            <a:ext cx="132675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999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THE END</a:t>
            </a:r>
            <a:endParaRPr/>
          </a:p>
        </p:txBody>
      </p:sp>
      <p:sp>
        <p:nvSpPr>
          <p:cNvPr id="426" name="Google Shape;426;p33"/>
          <p:cNvSpPr/>
          <p:nvPr/>
        </p:nvSpPr>
        <p:spPr>
          <a:xfrm>
            <a:off x="14213323" y="645568"/>
            <a:ext cx="3128877" cy="4846359"/>
          </a:xfrm>
          <a:custGeom>
            <a:rect b="b" l="l" r="r" t="t"/>
            <a:pathLst>
              <a:path extrusionOk="0" h="4846359" w="3128877">
                <a:moveTo>
                  <a:pt x="0" y="0"/>
                </a:moveTo>
                <a:lnTo>
                  <a:pt x="3128877" y="0"/>
                </a:lnTo>
                <a:lnTo>
                  <a:pt x="3128877" y="4846359"/>
                </a:lnTo>
                <a:lnTo>
                  <a:pt x="0" y="48463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27" name="Google Shape;427;p33"/>
          <p:cNvSpPr/>
          <p:nvPr/>
        </p:nvSpPr>
        <p:spPr>
          <a:xfrm>
            <a:off x="550485" y="5715000"/>
            <a:ext cx="3128877" cy="4846359"/>
          </a:xfrm>
          <a:custGeom>
            <a:rect b="b" l="l" r="r" t="t"/>
            <a:pathLst>
              <a:path extrusionOk="0" h="4846359" w="3128877">
                <a:moveTo>
                  <a:pt x="0" y="0"/>
                </a:moveTo>
                <a:lnTo>
                  <a:pt x="3128877" y="0"/>
                </a:lnTo>
                <a:lnTo>
                  <a:pt x="3128877" y="4846359"/>
                </a:lnTo>
                <a:lnTo>
                  <a:pt x="0" y="48463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28" name="Google Shape;428;p33"/>
          <p:cNvSpPr/>
          <p:nvPr/>
        </p:nvSpPr>
        <p:spPr>
          <a:xfrm>
            <a:off x="14191886" y="5715000"/>
            <a:ext cx="3718283" cy="4114800"/>
          </a:xfrm>
          <a:custGeom>
            <a:rect b="b" l="l" r="r" t="t"/>
            <a:pathLst>
              <a:path extrusionOk="0" h="4114800" w="3718283">
                <a:moveTo>
                  <a:pt x="0" y="0"/>
                </a:moveTo>
                <a:lnTo>
                  <a:pt x="3718283" y="0"/>
                </a:lnTo>
                <a:lnTo>
                  <a:pt x="371828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29" name="Google Shape;429;p33"/>
          <p:cNvSpPr/>
          <p:nvPr/>
        </p:nvSpPr>
        <p:spPr>
          <a:xfrm>
            <a:off x="6118413" y="7433916"/>
            <a:ext cx="5453349" cy="4114800"/>
          </a:xfrm>
          <a:custGeom>
            <a:rect b="b" l="l" r="r" t="t"/>
            <a:pathLst>
              <a:path extrusionOk="0" h="4114800" w="5453349">
                <a:moveTo>
                  <a:pt x="0" y="0"/>
                </a:moveTo>
                <a:lnTo>
                  <a:pt x="5453349" y="0"/>
                </a:lnTo>
                <a:lnTo>
                  <a:pt x="545334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30" name="Google Shape;430;p33"/>
          <p:cNvSpPr/>
          <p:nvPr/>
        </p:nvSpPr>
        <p:spPr>
          <a:xfrm>
            <a:off x="731204" y="645568"/>
            <a:ext cx="6390834" cy="4114800"/>
          </a:xfrm>
          <a:custGeom>
            <a:rect b="b" l="l" r="r" t="t"/>
            <a:pathLst>
              <a:path extrusionOk="0" h="4114800" w="6390834">
                <a:moveTo>
                  <a:pt x="0" y="0"/>
                </a:moveTo>
                <a:lnTo>
                  <a:pt x="6390834" y="0"/>
                </a:lnTo>
                <a:lnTo>
                  <a:pt x="639083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31" name="Google Shape;431;p33"/>
          <p:cNvSpPr/>
          <p:nvPr/>
        </p:nvSpPr>
        <p:spPr>
          <a:xfrm>
            <a:off x="11571762" y="1636554"/>
            <a:ext cx="959773" cy="1066414"/>
          </a:xfrm>
          <a:custGeom>
            <a:rect b="b" l="l" r="r" t="t"/>
            <a:pathLst>
              <a:path extrusionOk="0" h="1066414" w="959773">
                <a:moveTo>
                  <a:pt x="0" y="0"/>
                </a:moveTo>
                <a:lnTo>
                  <a:pt x="959773" y="0"/>
                </a:lnTo>
                <a:lnTo>
                  <a:pt x="959773" y="1066414"/>
                </a:lnTo>
                <a:lnTo>
                  <a:pt x="0" y="10664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4"/>
          <p:cNvSpPr txBox="1"/>
          <p:nvPr/>
        </p:nvSpPr>
        <p:spPr>
          <a:xfrm>
            <a:off x="2510238" y="4500563"/>
            <a:ext cx="132675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999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Now - the answers!</a:t>
            </a:r>
            <a:endParaRPr/>
          </a:p>
        </p:txBody>
      </p:sp>
      <p:sp>
        <p:nvSpPr>
          <p:cNvPr id="437" name="Google Shape;437;p34"/>
          <p:cNvSpPr/>
          <p:nvPr/>
        </p:nvSpPr>
        <p:spPr>
          <a:xfrm>
            <a:off x="14213323" y="645568"/>
            <a:ext cx="3128877" cy="4846359"/>
          </a:xfrm>
          <a:custGeom>
            <a:rect b="b" l="l" r="r" t="t"/>
            <a:pathLst>
              <a:path extrusionOk="0" h="4846359" w="3128877">
                <a:moveTo>
                  <a:pt x="0" y="0"/>
                </a:moveTo>
                <a:lnTo>
                  <a:pt x="3128877" y="0"/>
                </a:lnTo>
                <a:lnTo>
                  <a:pt x="3128877" y="4846359"/>
                </a:lnTo>
                <a:lnTo>
                  <a:pt x="0" y="48463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38" name="Google Shape;438;p34"/>
          <p:cNvSpPr/>
          <p:nvPr/>
        </p:nvSpPr>
        <p:spPr>
          <a:xfrm>
            <a:off x="550485" y="5715000"/>
            <a:ext cx="3128877" cy="4846359"/>
          </a:xfrm>
          <a:custGeom>
            <a:rect b="b" l="l" r="r" t="t"/>
            <a:pathLst>
              <a:path extrusionOk="0" h="4846359" w="3128877">
                <a:moveTo>
                  <a:pt x="0" y="0"/>
                </a:moveTo>
                <a:lnTo>
                  <a:pt x="3128877" y="0"/>
                </a:lnTo>
                <a:lnTo>
                  <a:pt x="3128877" y="4846359"/>
                </a:lnTo>
                <a:lnTo>
                  <a:pt x="0" y="48463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39" name="Google Shape;439;p34"/>
          <p:cNvSpPr/>
          <p:nvPr/>
        </p:nvSpPr>
        <p:spPr>
          <a:xfrm>
            <a:off x="14191886" y="5715000"/>
            <a:ext cx="3718283" cy="4114800"/>
          </a:xfrm>
          <a:custGeom>
            <a:rect b="b" l="l" r="r" t="t"/>
            <a:pathLst>
              <a:path extrusionOk="0" h="4114800" w="3718283">
                <a:moveTo>
                  <a:pt x="0" y="0"/>
                </a:moveTo>
                <a:lnTo>
                  <a:pt x="3718283" y="0"/>
                </a:lnTo>
                <a:lnTo>
                  <a:pt x="371828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40" name="Google Shape;440;p34"/>
          <p:cNvSpPr/>
          <p:nvPr/>
        </p:nvSpPr>
        <p:spPr>
          <a:xfrm>
            <a:off x="6118413" y="7433916"/>
            <a:ext cx="5453349" cy="4114800"/>
          </a:xfrm>
          <a:custGeom>
            <a:rect b="b" l="l" r="r" t="t"/>
            <a:pathLst>
              <a:path extrusionOk="0" h="4114800" w="5453349">
                <a:moveTo>
                  <a:pt x="0" y="0"/>
                </a:moveTo>
                <a:lnTo>
                  <a:pt x="5453349" y="0"/>
                </a:lnTo>
                <a:lnTo>
                  <a:pt x="545334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41" name="Google Shape;441;p34"/>
          <p:cNvSpPr/>
          <p:nvPr/>
        </p:nvSpPr>
        <p:spPr>
          <a:xfrm>
            <a:off x="731204" y="645568"/>
            <a:ext cx="6390834" cy="4114800"/>
          </a:xfrm>
          <a:custGeom>
            <a:rect b="b" l="l" r="r" t="t"/>
            <a:pathLst>
              <a:path extrusionOk="0" h="4114800" w="6390834">
                <a:moveTo>
                  <a:pt x="0" y="0"/>
                </a:moveTo>
                <a:lnTo>
                  <a:pt x="6390834" y="0"/>
                </a:lnTo>
                <a:lnTo>
                  <a:pt x="6390834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42" name="Google Shape;442;p34"/>
          <p:cNvSpPr/>
          <p:nvPr/>
        </p:nvSpPr>
        <p:spPr>
          <a:xfrm>
            <a:off x="11571762" y="1636554"/>
            <a:ext cx="959773" cy="1066414"/>
          </a:xfrm>
          <a:custGeom>
            <a:rect b="b" l="l" r="r" t="t"/>
            <a:pathLst>
              <a:path extrusionOk="0" h="1066414" w="959773">
                <a:moveTo>
                  <a:pt x="0" y="0"/>
                </a:moveTo>
                <a:lnTo>
                  <a:pt x="959773" y="0"/>
                </a:lnTo>
                <a:lnTo>
                  <a:pt x="959773" y="1066414"/>
                </a:lnTo>
                <a:lnTo>
                  <a:pt x="0" y="10664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35"/>
          <p:cNvSpPr/>
          <p:nvPr/>
        </p:nvSpPr>
        <p:spPr>
          <a:xfrm>
            <a:off x="14784813" y="839497"/>
            <a:ext cx="3345325" cy="3557624"/>
          </a:xfrm>
          <a:custGeom>
            <a:rect b="b" l="l" r="r" t="t"/>
            <a:pathLst>
              <a:path extrusionOk="0" h="3557624" w="3345325">
                <a:moveTo>
                  <a:pt x="0" y="0"/>
                </a:moveTo>
                <a:lnTo>
                  <a:pt x="3345325" y="0"/>
                </a:lnTo>
                <a:lnTo>
                  <a:pt x="3345325" y="3557624"/>
                </a:lnTo>
                <a:lnTo>
                  <a:pt x="0" y="35576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48" name="Google Shape;448;p35"/>
          <p:cNvSpPr/>
          <p:nvPr/>
        </p:nvSpPr>
        <p:spPr>
          <a:xfrm>
            <a:off x="6583453" y="782772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49" name="Google Shape;449;p35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50" name="Google Shape;450;p35"/>
          <p:cNvSpPr txBox="1"/>
          <p:nvPr/>
        </p:nvSpPr>
        <p:spPr>
          <a:xfrm>
            <a:off x="3837400" y="104775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00" u="none" cap="none" strike="noStrike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01</a:t>
            </a:r>
            <a:endParaRPr/>
          </a:p>
        </p:txBody>
      </p:sp>
      <p:sp>
        <p:nvSpPr>
          <p:cNvPr id="451" name="Google Shape;451;p35"/>
          <p:cNvSpPr txBox="1"/>
          <p:nvPr/>
        </p:nvSpPr>
        <p:spPr>
          <a:xfrm>
            <a:off x="3949825" y="2579800"/>
            <a:ext cx="10068900" cy="240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Ovaj kviz za Europski dan jezika igramo u petak, 27. rujna, ali Europski dan jezika zapravo je</a:t>
            </a:r>
            <a:endParaRPr sz="2800"/>
          </a:p>
        </p:txBody>
      </p:sp>
      <p:sp>
        <p:nvSpPr>
          <p:cNvPr id="452" name="Google Shape;452;p35"/>
          <p:cNvSpPr/>
          <p:nvPr/>
        </p:nvSpPr>
        <p:spPr>
          <a:xfrm>
            <a:off x="13744371" y="4124231"/>
            <a:ext cx="2316139" cy="900399"/>
          </a:xfrm>
          <a:custGeom>
            <a:rect b="b" l="l" r="r" t="t"/>
            <a:pathLst>
              <a:path extrusionOk="0" h="900399" w="2316139">
                <a:moveTo>
                  <a:pt x="0" y="0"/>
                </a:moveTo>
                <a:lnTo>
                  <a:pt x="2316140" y="0"/>
                </a:lnTo>
                <a:lnTo>
                  <a:pt x="2316140" y="900399"/>
                </a:lnTo>
                <a:lnTo>
                  <a:pt x="0" y="9003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53" name="Google Shape;453;p35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54" name="Google Shape;454;p35"/>
          <p:cNvSpPr txBox="1"/>
          <p:nvPr/>
        </p:nvSpPr>
        <p:spPr>
          <a:xfrm>
            <a:off x="1402938" y="53672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55" name="Google Shape;455;p35"/>
          <p:cNvSpPr txBox="1"/>
          <p:nvPr/>
        </p:nvSpPr>
        <p:spPr>
          <a:xfrm>
            <a:off x="1402938" y="67731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56" name="Google Shape;456;p35"/>
          <p:cNvSpPr txBox="1"/>
          <p:nvPr/>
        </p:nvSpPr>
        <p:spPr>
          <a:xfrm>
            <a:off x="2315813" y="532462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bio jučer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57" name="Google Shape;457;p35"/>
          <p:cNvSpPr txBox="1"/>
          <p:nvPr/>
        </p:nvSpPr>
        <p:spPr>
          <a:xfrm>
            <a:off x="2315813" y="673052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svakog petka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58" name="Google Shape;458;p35"/>
          <p:cNvSpPr txBox="1"/>
          <p:nvPr/>
        </p:nvSpPr>
        <p:spPr>
          <a:xfrm>
            <a:off x="9257588" y="53672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59" name="Google Shape;459;p35"/>
          <p:cNvSpPr txBox="1"/>
          <p:nvPr/>
        </p:nvSpPr>
        <p:spPr>
          <a:xfrm>
            <a:off x="9257588" y="67731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60" name="Google Shape;460;p35"/>
          <p:cNvSpPr txBox="1"/>
          <p:nvPr/>
        </p:nvSpPr>
        <p:spPr>
          <a:xfrm>
            <a:off x="10006963" y="532462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zadnjeg petka u mjesecu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61" name="Google Shape;461;p35"/>
          <p:cNvSpPr txBox="1"/>
          <p:nvPr/>
        </p:nvSpPr>
        <p:spPr>
          <a:xfrm>
            <a:off x="10006963" y="673052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 nedjelju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36"/>
          <p:cNvSpPr/>
          <p:nvPr/>
        </p:nvSpPr>
        <p:spPr>
          <a:xfrm>
            <a:off x="539828" y="3617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67" name="Google Shape;467;p36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68" name="Google Shape;468;p36"/>
          <p:cNvSpPr txBox="1"/>
          <p:nvPr/>
        </p:nvSpPr>
        <p:spPr>
          <a:xfrm>
            <a:off x="3837450" y="21660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00" u="none" cap="none" strike="noStrike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</a:t>
            </a: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2</a:t>
            </a:r>
            <a:endParaRPr/>
          </a:p>
        </p:txBody>
      </p:sp>
      <p:sp>
        <p:nvSpPr>
          <p:cNvPr id="469" name="Google Shape;469;p36"/>
          <p:cNvSpPr txBox="1"/>
          <p:nvPr/>
        </p:nvSpPr>
        <p:spPr>
          <a:xfrm>
            <a:off x="2691000" y="1513875"/>
            <a:ext cx="129060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Da možeš naučiti jedan jezik dnevno, trebalo bi ti nešto više od osam mjeseci da ih naučiš sve jezike koji se govore diljem Europe (ne samo EU). Koliko je to jezika?</a:t>
            </a:r>
            <a:endParaRPr sz="2800"/>
          </a:p>
        </p:txBody>
      </p:sp>
      <p:sp>
        <p:nvSpPr>
          <p:cNvPr id="470" name="Google Shape;470;p36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1" name="Google Shape;471;p36"/>
          <p:cNvSpPr txBox="1"/>
          <p:nvPr/>
        </p:nvSpPr>
        <p:spPr>
          <a:xfrm>
            <a:off x="1402938" y="53563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72" name="Google Shape;472;p36"/>
          <p:cNvSpPr txBox="1"/>
          <p:nvPr/>
        </p:nvSpPr>
        <p:spPr>
          <a:xfrm>
            <a:off x="1402938" y="67622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73" name="Google Shape;473;p36"/>
          <p:cNvSpPr txBox="1"/>
          <p:nvPr/>
        </p:nvSpPr>
        <p:spPr>
          <a:xfrm>
            <a:off x="2315813" y="531372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60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74" name="Google Shape;474;p36"/>
          <p:cNvSpPr txBox="1"/>
          <p:nvPr/>
        </p:nvSpPr>
        <p:spPr>
          <a:xfrm>
            <a:off x="2315813" y="671962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120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75" name="Google Shape;475;p36"/>
          <p:cNvSpPr txBox="1"/>
          <p:nvPr/>
        </p:nvSpPr>
        <p:spPr>
          <a:xfrm>
            <a:off x="9257588" y="53563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76" name="Google Shape;476;p36"/>
          <p:cNvSpPr txBox="1"/>
          <p:nvPr/>
        </p:nvSpPr>
        <p:spPr>
          <a:xfrm>
            <a:off x="9257588" y="67622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77" name="Google Shape;477;p36"/>
          <p:cNvSpPr txBox="1"/>
          <p:nvPr/>
        </p:nvSpPr>
        <p:spPr>
          <a:xfrm>
            <a:off x="10006963" y="531372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250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78" name="Google Shape;478;p36"/>
          <p:cNvSpPr txBox="1"/>
          <p:nvPr/>
        </p:nvSpPr>
        <p:spPr>
          <a:xfrm>
            <a:off x="10006963" y="671962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499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37"/>
          <p:cNvSpPr/>
          <p:nvPr/>
        </p:nvSpPr>
        <p:spPr>
          <a:xfrm>
            <a:off x="691878" y="3617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84" name="Google Shape;484;p37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85" name="Google Shape;485;p37"/>
          <p:cNvSpPr txBox="1"/>
          <p:nvPr/>
        </p:nvSpPr>
        <p:spPr>
          <a:xfrm>
            <a:off x="3837450" y="21660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00" u="none" cap="none" strike="noStrike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</a:t>
            </a: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3</a:t>
            </a:r>
            <a:endParaRPr/>
          </a:p>
        </p:txBody>
      </p:sp>
      <p:sp>
        <p:nvSpPr>
          <p:cNvPr id="486" name="Google Shape;486;p37"/>
          <p:cNvSpPr txBox="1"/>
          <p:nvPr/>
        </p:nvSpPr>
        <p:spPr>
          <a:xfrm>
            <a:off x="2691000" y="1513875"/>
            <a:ext cx="129060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Znamo da Europska unija trenutno broji 27 država članica, ali ako se želiš dopisivati s prijateljima na svim službenim jezicima Europske unije, trebaš naučiti samo:</a:t>
            </a:r>
            <a:endParaRPr sz="2800"/>
          </a:p>
        </p:txBody>
      </p:sp>
      <p:sp>
        <p:nvSpPr>
          <p:cNvPr id="487" name="Google Shape;487;p37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88" name="Google Shape;488;p37"/>
          <p:cNvSpPr txBox="1"/>
          <p:nvPr/>
        </p:nvSpPr>
        <p:spPr>
          <a:xfrm>
            <a:off x="1402938" y="538557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89" name="Google Shape;489;p37"/>
          <p:cNvSpPr txBox="1"/>
          <p:nvPr/>
        </p:nvSpPr>
        <p:spPr>
          <a:xfrm>
            <a:off x="1402938" y="679147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90" name="Google Shape;490;p37"/>
          <p:cNvSpPr txBox="1"/>
          <p:nvPr/>
        </p:nvSpPr>
        <p:spPr>
          <a:xfrm>
            <a:off x="2315813" y="534297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10 jezika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91" name="Google Shape;491;p37"/>
          <p:cNvSpPr txBox="1"/>
          <p:nvPr/>
        </p:nvSpPr>
        <p:spPr>
          <a:xfrm>
            <a:off x="2315813" y="674887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12 jezika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92" name="Google Shape;492;p37"/>
          <p:cNvSpPr txBox="1"/>
          <p:nvPr/>
        </p:nvSpPr>
        <p:spPr>
          <a:xfrm>
            <a:off x="9257588" y="538557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93" name="Google Shape;493;p37"/>
          <p:cNvSpPr txBox="1"/>
          <p:nvPr/>
        </p:nvSpPr>
        <p:spPr>
          <a:xfrm>
            <a:off x="9257588" y="679147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94" name="Google Shape;494;p37"/>
          <p:cNvSpPr txBox="1"/>
          <p:nvPr/>
        </p:nvSpPr>
        <p:spPr>
          <a:xfrm>
            <a:off x="10006963" y="534297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18 jezika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495" name="Google Shape;495;p37"/>
          <p:cNvSpPr txBox="1"/>
          <p:nvPr/>
        </p:nvSpPr>
        <p:spPr>
          <a:xfrm>
            <a:off x="10006963" y="674887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24 jezika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38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01" name="Google Shape;501;p38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02" name="Google Shape;502;p38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04</a:t>
            </a:r>
            <a:endParaRPr/>
          </a:p>
        </p:txBody>
      </p:sp>
      <p:sp>
        <p:nvSpPr>
          <p:cNvPr id="503" name="Google Shape;503;p38"/>
          <p:cNvSpPr txBox="1"/>
          <p:nvPr/>
        </p:nvSpPr>
        <p:spPr>
          <a:xfrm>
            <a:off x="2179225" y="1118750"/>
            <a:ext cx="14974200" cy="410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Kad smo kod toga, Ujedinjena Kraljevina već četiri godine nije članica Europske unije, ali engleski je i dalje službeni jezik. To je zato što je, osim u Velikoj Britaniji, engleski službeni jezik na Malti i u...</a:t>
            </a:r>
            <a:endParaRPr sz="2800"/>
          </a:p>
        </p:txBody>
      </p:sp>
      <p:sp>
        <p:nvSpPr>
          <p:cNvPr id="504" name="Google Shape;504;p38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05" name="Google Shape;505;p38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06" name="Google Shape;506;p38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07" name="Google Shape;507;p38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Grčkoj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08" name="Google Shape;508;p38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Belgiji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09" name="Google Shape;509;p38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10" name="Google Shape;510;p38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11" name="Google Shape;511;p38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Irskoj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12" name="Google Shape;512;p38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Poljskoj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39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18" name="Google Shape;518;p39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19" name="Google Shape;519;p39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05</a:t>
            </a:r>
            <a:endParaRPr/>
          </a:p>
        </p:txBody>
      </p:sp>
      <p:sp>
        <p:nvSpPr>
          <p:cNvPr id="520" name="Google Shape;520;p39"/>
          <p:cNvSpPr txBox="1"/>
          <p:nvPr/>
        </p:nvSpPr>
        <p:spPr>
          <a:xfrm>
            <a:off x="2179225" y="1118750"/>
            <a:ext cx="14974200" cy="410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Sutra u školi imaš blok-sat materinjeg jezika koji se zove Ελληνικά (Eliniki) i grči ti se u želucu, što od gladi, što od lektire. Da se smiriš, otvaraš hladnjak i uzimaš tradicionalnu namirnicu iz svoje zemlje...</a:t>
            </a:r>
            <a:endParaRPr sz="2800"/>
          </a:p>
        </p:txBody>
      </p:sp>
      <p:sp>
        <p:nvSpPr>
          <p:cNvPr id="521" name="Google Shape;521;p39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22" name="Google Shape;522;p39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23" name="Google Shape;523;p39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24" name="Google Shape;524;p39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islandski skyr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25" name="Google Shape;525;p39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grčki jogurt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26" name="Google Shape;526;p39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27" name="Google Shape;527;p39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28" name="Google Shape;528;p39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francuski sir brie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29" name="Google Shape;529;p39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švicarski ementaler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40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35" name="Google Shape;535;p40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36" name="Google Shape;536;p40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06</a:t>
            </a:r>
            <a:endParaRPr/>
          </a:p>
        </p:txBody>
      </p:sp>
      <p:sp>
        <p:nvSpPr>
          <p:cNvPr id="537" name="Google Shape;537;p40"/>
          <p:cNvSpPr txBox="1"/>
          <p:nvPr/>
        </p:nvSpPr>
        <p:spPr>
          <a:xfrm>
            <a:off x="2179225" y="1118750"/>
            <a:ext cx="14974200" cy="240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Imaš peticu iz engleskog, uskoro putuješ preko Erasmusa u Portugal i želiš naučiti Português. Otvaraš Play Store i skidaš...</a:t>
            </a:r>
            <a:endParaRPr sz="2800"/>
          </a:p>
        </p:txBody>
      </p:sp>
      <p:sp>
        <p:nvSpPr>
          <p:cNvPr id="538" name="Google Shape;538;p40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39" name="Google Shape;539;p40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40" name="Google Shape;540;p40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41" name="Google Shape;541;p40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Bolt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42" name="Google Shape;542;p40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Zalando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43" name="Google Shape;543;p40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44" name="Google Shape;544;p40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45" name="Google Shape;545;p40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Yousician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46" name="Google Shape;546;p40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Duolingo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41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52" name="Google Shape;552;p41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53" name="Google Shape;553;p41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07</a:t>
            </a:r>
            <a:endParaRPr/>
          </a:p>
        </p:txBody>
      </p:sp>
      <p:sp>
        <p:nvSpPr>
          <p:cNvPr id="554" name="Google Shape;554;p41"/>
          <p:cNvSpPr txBox="1"/>
          <p:nvPr/>
        </p:nvSpPr>
        <p:spPr>
          <a:xfrm>
            <a:off x="2179225" y="1118750"/>
            <a:ext cx="14974200" cy="240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Frend ti se javio porukom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Как си?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Slabo čitaš ćirilicu, ali jasno ti je da te pita kako si. U kojoj državi Europske unije frend živi?</a:t>
            </a:r>
            <a:endParaRPr sz="2800"/>
          </a:p>
        </p:txBody>
      </p:sp>
      <p:sp>
        <p:nvSpPr>
          <p:cNvPr id="555" name="Google Shape;555;p41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56" name="Google Shape;556;p41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57" name="Google Shape;557;p41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58" name="Google Shape;558;p41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Bugarskoj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59" name="Google Shape;559;p41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Nizozemskoj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60" name="Google Shape;560;p41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61" name="Google Shape;561;p41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62" name="Google Shape;562;p41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Češkoj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63" name="Google Shape;563;p41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Portugalu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/>
          <p:nvPr/>
        </p:nvSpPr>
        <p:spPr>
          <a:xfrm>
            <a:off x="14784813" y="839497"/>
            <a:ext cx="3345325" cy="3557624"/>
          </a:xfrm>
          <a:custGeom>
            <a:rect b="b" l="l" r="r" t="t"/>
            <a:pathLst>
              <a:path extrusionOk="0" h="3557624" w="3345325">
                <a:moveTo>
                  <a:pt x="0" y="0"/>
                </a:moveTo>
                <a:lnTo>
                  <a:pt x="3345325" y="0"/>
                </a:lnTo>
                <a:lnTo>
                  <a:pt x="3345325" y="3557624"/>
                </a:lnTo>
                <a:lnTo>
                  <a:pt x="0" y="35576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5" name="Google Shape;115;p15"/>
          <p:cNvSpPr/>
          <p:nvPr/>
        </p:nvSpPr>
        <p:spPr>
          <a:xfrm>
            <a:off x="6583453" y="782772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6" name="Google Shape;116;p15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" name="Google Shape;117;p15"/>
          <p:cNvSpPr txBox="1"/>
          <p:nvPr/>
        </p:nvSpPr>
        <p:spPr>
          <a:xfrm>
            <a:off x="3837400" y="104775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00" u="none" cap="none" strike="noStrike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01</a:t>
            </a:r>
            <a:endParaRPr/>
          </a:p>
        </p:txBody>
      </p:sp>
      <p:sp>
        <p:nvSpPr>
          <p:cNvPr id="118" name="Google Shape;118;p15"/>
          <p:cNvSpPr txBox="1"/>
          <p:nvPr/>
        </p:nvSpPr>
        <p:spPr>
          <a:xfrm>
            <a:off x="3949825" y="2579800"/>
            <a:ext cx="10068900" cy="240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Ovaj kviz za Europski dan jezika igramo u petak, 27. rujna, ali Europski dan jezika zapravo je</a:t>
            </a:r>
            <a:endParaRPr sz="2800"/>
          </a:p>
        </p:txBody>
      </p:sp>
      <p:sp>
        <p:nvSpPr>
          <p:cNvPr id="119" name="Google Shape;119;p15"/>
          <p:cNvSpPr/>
          <p:nvPr/>
        </p:nvSpPr>
        <p:spPr>
          <a:xfrm>
            <a:off x="13744371" y="4124231"/>
            <a:ext cx="2316139" cy="900399"/>
          </a:xfrm>
          <a:custGeom>
            <a:rect b="b" l="l" r="r" t="t"/>
            <a:pathLst>
              <a:path extrusionOk="0" h="900399" w="2316139">
                <a:moveTo>
                  <a:pt x="0" y="0"/>
                </a:moveTo>
                <a:lnTo>
                  <a:pt x="2316140" y="0"/>
                </a:lnTo>
                <a:lnTo>
                  <a:pt x="2316140" y="900399"/>
                </a:lnTo>
                <a:lnTo>
                  <a:pt x="0" y="9003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15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1" name="Google Shape;121;p15"/>
          <p:cNvSpPr txBox="1"/>
          <p:nvPr/>
        </p:nvSpPr>
        <p:spPr>
          <a:xfrm>
            <a:off x="1402938" y="53672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22" name="Google Shape;122;p15"/>
          <p:cNvSpPr txBox="1"/>
          <p:nvPr/>
        </p:nvSpPr>
        <p:spPr>
          <a:xfrm>
            <a:off x="1402938" y="67731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23" name="Google Shape;123;p15"/>
          <p:cNvSpPr txBox="1"/>
          <p:nvPr/>
        </p:nvSpPr>
        <p:spPr>
          <a:xfrm>
            <a:off x="2315813" y="532462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bio jučer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24" name="Google Shape;124;p15"/>
          <p:cNvSpPr txBox="1"/>
          <p:nvPr/>
        </p:nvSpPr>
        <p:spPr>
          <a:xfrm>
            <a:off x="2315813" y="673052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svakog petka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25" name="Google Shape;125;p15"/>
          <p:cNvSpPr txBox="1"/>
          <p:nvPr/>
        </p:nvSpPr>
        <p:spPr>
          <a:xfrm>
            <a:off x="9257588" y="53672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26" name="Google Shape;126;p15"/>
          <p:cNvSpPr txBox="1"/>
          <p:nvPr/>
        </p:nvSpPr>
        <p:spPr>
          <a:xfrm>
            <a:off x="9257588" y="67731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27" name="Google Shape;127;p15"/>
          <p:cNvSpPr txBox="1"/>
          <p:nvPr/>
        </p:nvSpPr>
        <p:spPr>
          <a:xfrm>
            <a:off x="10006963" y="532462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zadnjeg petka u mjesecu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28" name="Google Shape;128;p15"/>
          <p:cNvSpPr txBox="1"/>
          <p:nvPr/>
        </p:nvSpPr>
        <p:spPr>
          <a:xfrm>
            <a:off x="10006963" y="673052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 nedjelju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42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69" name="Google Shape;569;p42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70" name="Google Shape;570;p42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08</a:t>
            </a:r>
            <a:endParaRPr/>
          </a:p>
        </p:txBody>
      </p:sp>
      <p:sp>
        <p:nvSpPr>
          <p:cNvPr id="571" name="Google Shape;571;p42"/>
          <p:cNvSpPr txBox="1"/>
          <p:nvPr/>
        </p:nvSpPr>
        <p:spPr>
          <a:xfrm>
            <a:off x="2179225" y="1118750"/>
            <a:ext cx="14974200" cy="240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Sada stiže poruka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Wie geht's?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Izgleda da svakoga zanima kako si danas. Nisi baš nešto pa odgovaraš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Es geht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 svojoj...</a:t>
            </a:r>
            <a:endParaRPr sz="2800"/>
          </a:p>
        </p:txBody>
      </p:sp>
      <p:sp>
        <p:nvSpPr>
          <p:cNvPr id="572" name="Google Shape;572;p42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73" name="Google Shape;573;p42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74" name="Google Shape;574;p42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75" name="Google Shape;575;p42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ujni iz Letonije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76" name="Google Shape;576;p42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baki iz Norveške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77" name="Google Shape;577;p42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78" name="Google Shape;578;p42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79" name="Google Shape;579;p42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tetki iz Njemačke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80" name="Google Shape;580;p42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strini iz Italije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43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86" name="Google Shape;586;p43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87" name="Google Shape;587;p43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09</a:t>
            </a:r>
            <a:endParaRPr/>
          </a:p>
        </p:txBody>
      </p:sp>
      <p:sp>
        <p:nvSpPr>
          <p:cNvPr id="588" name="Google Shape;588;p43"/>
          <p:cNvSpPr txBox="1"/>
          <p:nvPr/>
        </p:nvSpPr>
        <p:spPr>
          <a:xfrm>
            <a:off x="2179225" y="1118750"/>
            <a:ext cx="14974200" cy="410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Godina je 2030. Na očima imaš Pro Max supernaočale s univerzalnim prevoditeljem. Prilaziš školi, a na zgradi piše "Escuela primaria Matija Petar Katančić". Izgleda da ti je netko prčkao po naočalama i prebacio jezik na:</a:t>
            </a:r>
            <a:endParaRPr sz="2800"/>
          </a:p>
        </p:txBody>
      </p:sp>
      <p:sp>
        <p:nvSpPr>
          <p:cNvPr id="589" name="Google Shape;589;p43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90" name="Google Shape;590;p43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91" name="Google Shape;591;p43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92" name="Google Shape;592;p43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španjolski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93" name="Google Shape;593;p43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engleski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94" name="Google Shape;594;p43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95" name="Google Shape;595;p43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96" name="Google Shape;596;p43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francuski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597" name="Google Shape;597;p43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flamanski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60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44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03" name="Google Shape;603;p44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04" name="Google Shape;604;p44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10</a:t>
            </a:r>
            <a:endParaRPr/>
          </a:p>
        </p:txBody>
      </p:sp>
      <p:sp>
        <p:nvSpPr>
          <p:cNvPr id="605" name="Google Shape;605;p44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Nastava nam ove školske godine završava 13. lipnja 2025., a u jednoj državi </a:t>
            </a:r>
            <a:r>
              <a:rPr i="1" lang="en-US" sz="4600">
                <a:solidFill>
                  <a:schemeClr val="accent2"/>
                </a:solidFill>
                <a:latin typeface="Russo One"/>
                <a:ea typeface="Russo One"/>
                <a:cs typeface="Russo One"/>
                <a:sym typeface="Russo One"/>
              </a:rPr>
              <a:t>školské prázdniny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 počinju tek 1. srpnja. Koja će djeca imati kraće ljetne praznike od nas?</a:t>
            </a:r>
            <a:endParaRPr sz="2800"/>
          </a:p>
        </p:txBody>
      </p:sp>
      <p:sp>
        <p:nvSpPr>
          <p:cNvPr id="606" name="Google Shape;606;p44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07" name="Google Shape;607;p44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08" name="Google Shape;608;p44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09" name="Google Shape;609;p44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slovenska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10" name="Google Shape;610;p44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slovačka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11" name="Google Shape;611;p44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12" name="Google Shape;612;p44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13" name="Google Shape;613;p44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švicarska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14" name="Google Shape;614;p44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danska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45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20" name="Google Shape;620;p45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21" name="Google Shape;621;p45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11</a:t>
            </a:r>
            <a:endParaRPr/>
          </a:p>
        </p:txBody>
      </p:sp>
      <p:sp>
        <p:nvSpPr>
          <p:cNvPr id="622" name="Google Shape;622;p45"/>
          <p:cNvSpPr txBox="1"/>
          <p:nvPr/>
        </p:nvSpPr>
        <p:spPr>
          <a:xfrm>
            <a:off x="2179225" y="1118750"/>
            <a:ext cx="14974200" cy="410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Martijn iz Nizozemske voli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katten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Kristīne iz Latvije ima čak tri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katės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Ciara iz Irske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polijepila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 je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cait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stickere na sve bilježnice, a Jakub iz Slovačke navijao je za Rim Tim Tagi Dim zbog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kočky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Koji im je najdraži kućni ljubimac?</a:t>
            </a:r>
            <a:endParaRPr sz="2800"/>
          </a:p>
        </p:txBody>
      </p:sp>
      <p:sp>
        <p:nvSpPr>
          <p:cNvPr id="623" name="Google Shape;623;p45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24" name="Google Shape;624;p45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25" name="Google Shape;625;p45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26" name="Google Shape;626;p45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hrčak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27" name="Google Shape;627;p45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pas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28" name="Google Shape;628;p45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29" name="Google Shape;629;p45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30" name="Google Shape;630;p45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papagaj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31" name="Google Shape;631;p45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mačka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635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46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37" name="Google Shape;637;p46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38" name="Google Shape;638;p46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12</a:t>
            </a:r>
            <a:endParaRPr/>
          </a:p>
        </p:txBody>
      </p:sp>
      <p:sp>
        <p:nvSpPr>
          <p:cNvPr id="639" name="Google Shape;639;p46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Došli ste prerano na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úszómedence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 na vratima piše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Zárva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Dok čekate da okrenu tablu na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Nyitva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čudite se kakvo to čudno radno vrijeme bazeni imaju u:</a:t>
            </a:r>
            <a:endParaRPr sz="2800"/>
          </a:p>
        </p:txBody>
      </p:sp>
      <p:sp>
        <p:nvSpPr>
          <p:cNvPr id="640" name="Google Shape;640;p46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41" name="Google Shape;641;p46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42" name="Google Shape;642;p46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43" name="Google Shape;643;p46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Mađarskoj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44" name="Google Shape;644;p46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Švedskoj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45" name="Google Shape;645;p46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46" name="Google Shape;646;p46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47" name="Google Shape;647;p46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Austriji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48" name="Google Shape;648;p46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Italiji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652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47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54" name="Google Shape;654;p47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55" name="Google Shape;655;p47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13</a:t>
            </a:r>
            <a:endParaRPr/>
          </a:p>
        </p:txBody>
      </p:sp>
      <p:sp>
        <p:nvSpPr>
          <p:cNvPr id="656" name="Google Shape;656;p47"/>
          <p:cNvSpPr txBox="1"/>
          <p:nvPr/>
        </p:nvSpPr>
        <p:spPr>
          <a:xfrm>
            <a:off x="2179225" y="1118750"/>
            <a:ext cx="14974200" cy="410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Ako na satu engleskoga na pitanje </a:t>
            </a:r>
            <a:b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</a:b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"Where are you from?" odgovoriš "I'm from Llanfair­pwllgwyngyll­gogery­chwyrn­drobwll­llan­tysilio­gogo­goch", živiš u kojem dijelu Ujedinjene Kraljevine?</a:t>
            </a:r>
            <a:endParaRPr sz="2800"/>
          </a:p>
        </p:txBody>
      </p:sp>
      <p:sp>
        <p:nvSpPr>
          <p:cNvPr id="657" name="Google Shape;657;p47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58" name="Google Shape;658;p47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59" name="Google Shape;659;p47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60" name="Google Shape;660;p47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Engleskoj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61" name="Google Shape;661;p47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Škotskoj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62" name="Google Shape;662;p47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63" name="Google Shape;663;p47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64" name="Google Shape;664;p47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Walesu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65" name="Google Shape;665;p47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Sjevernoj Irskoj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669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48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71" name="Google Shape;671;p48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72" name="Google Shape;672;p48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14</a:t>
            </a:r>
            <a:endParaRPr/>
          </a:p>
        </p:txBody>
      </p:sp>
      <p:sp>
        <p:nvSpPr>
          <p:cNvPr id="673" name="Google Shape;673;p48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 većini europskih država vozit ćete se u autu, u nekoliko njih u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makini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ili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maşini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ali u samo jednoj od njih uzet ćete </a:t>
            </a:r>
            <a:r>
              <a:rPr i="1" lang="en-US" sz="46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samochód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da ne bi hodali. Koja je to država?</a:t>
            </a:r>
            <a:endParaRPr sz="2800"/>
          </a:p>
        </p:txBody>
      </p:sp>
      <p:sp>
        <p:nvSpPr>
          <p:cNvPr id="674" name="Google Shape;674;p48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75" name="Google Shape;675;p48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76" name="Google Shape;676;p48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77" name="Google Shape;677;p48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Turska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78" name="Google Shape;678;p48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Poljska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79" name="Google Shape;679;p48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80" name="Google Shape;680;p48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81" name="Google Shape;681;p48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Finska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82" name="Google Shape;682;p48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Irska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686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Google Shape;687;p49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88" name="Google Shape;688;p49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89" name="Google Shape;689;p49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15</a:t>
            </a:r>
            <a:endParaRPr/>
          </a:p>
        </p:txBody>
      </p:sp>
      <p:sp>
        <p:nvSpPr>
          <p:cNvPr id="690" name="Google Shape;690;p49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Kad ideš na rođendan kod BFF-a/BFF-ice u Italiji ćeš ponijeti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regalo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u Slovačkoj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darček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u Sloveniji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darilo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, a u Engleskoj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gift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Frendici u Njemačkoj nikako nećeš dati gift, jer ta riječ tamo znači...</a:t>
            </a:r>
            <a:endParaRPr sz="2800"/>
          </a:p>
        </p:txBody>
      </p:sp>
      <p:sp>
        <p:nvSpPr>
          <p:cNvPr id="691" name="Google Shape;691;p49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92" name="Google Shape;692;p49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93" name="Google Shape;693;p49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94" name="Google Shape;694;p49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smeće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95" name="Google Shape;695;p49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kupus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96" name="Google Shape;696;p49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97" name="Google Shape;697;p49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98" name="Google Shape;698;p49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ukrasti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699" name="Google Shape;699;p49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otrov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00" name="Google Shape;700;p49"/>
          <p:cNvSpPr/>
          <p:nvPr/>
        </p:nvSpPr>
        <p:spPr>
          <a:xfrm>
            <a:off x="8250999" y="8014773"/>
            <a:ext cx="1786002" cy="2199292"/>
          </a:xfrm>
          <a:custGeom>
            <a:rect b="b" l="l" r="r" t="t"/>
            <a:pathLst>
              <a:path extrusionOk="0" h="1099646" w="893001">
                <a:moveTo>
                  <a:pt x="0" y="0"/>
                </a:moveTo>
                <a:lnTo>
                  <a:pt x="893001" y="0"/>
                </a:lnTo>
                <a:lnTo>
                  <a:pt x="893001" y="1099645"/>
                </a:lnTo>
                <a:lnTo>
                  <a:pt x="0" y="10996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704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50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06" name="Google Shape;706;p50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07" name="Google Shape;707;p50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16</a:t>
            </a:r>
            <a:endParaRPr/>
          </a:p>
        </p:txBody>
      </p:sp>
      <p:sp>
        <p:nvSpPr>
          <p:cNvPr id="708" name="Google Shape;708;p50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 engleskom jeziku imamo tri padeža, u njemačkom četiri, u hrvatskom sedam. Djeca u mađarskoj moraju nabubati više padeža nego prva tri jezika zajedno. Koliko?</a:t>
            </a:r>
            <a:endParaRPr sz="2800"/>
          </a:p>
        </p:txBody>
      </p:sp>
      <p:sp>
        <p:nvSpPr>
          <p:cNvPr id="709" name="Google Shape;709;p50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10" name="Google Shape;710;p50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11" name="Google Shape;711;p50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12" name="Google Shape;712;p50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8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13" name="Google Shape;713;p50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13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14" name="Google Shape;714;p50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15" name="Google Shape;715;p50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16" name="Google Shape;716;p50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18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17" name="Google Shape;717;p50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65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72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Google Shape;722;p51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23" name="Google Shape;723;p51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24" name="Google Shape;724;p51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17</a:t>
            </a:r>
            <a:endParaRPr/>
          </a:p>
        </p:txBody>
      </p:sp>
      <p:sp>
        <p:nvSpPr>
          <p:cNvPr id="725" name="Google Shape;725;p51"/>
          <p:cNvSpPr txBox="1"/>
          <p:nvPr/>
        </p:nvSpPr>
        <p:spPr>
          <a:xfrm>
            <a:off x="2179225" y="1118750"/>
            <a:ext cx="14974200" cy="240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Sigurno znate nabrojati tko igra za taj tim, ali što znači riječ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Real 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 nazivu madridskog nogometnog kluba?</a:t>
            </a:r>
            <a:endParaRPr sz="2800"/>
          </a:p>
        </p:txBody>
      </p:sp>
      <p:sp>
        <p:nvSpPr>
          <p:cNvPr id="726" name="Google Shape;726;p51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27" name="Google Shape;727;p51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28" name="Google Shape;728;p51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29" name="Google Shape;729;p51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pravi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30" name="Google Shape;730;p51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kraljevski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31" name="Google Shape;731;p51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32" name="Google Shape;732;p51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33" name="Google Shape;733;p51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veličanstveni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34" name="Google Shape;734;p51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najbolji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35" name="Google Shape;735;p51"/>
          <p:cNvSpPr/>
          <p:nvPr/>
        </p:nvSpPr>
        <p:spPr>
          <a:xfrm>
            <a:off x="5947282" y="3716715"/>
            <a:ext cx="6527559" cy="1437260"/>
          </a:xfrm>
          <a:custGeom>
            <a:rect b="b" l="l" r="r" t="t"/>
            <a:pathLst>
              <a:path extrusionOk="0" h="401189" w="1550489">
                <a:moveTo>
                  <a:pt x="0" y="0"/>
                </a:moveTo>
                <a:lnTo>
                  <a:pt x="1550489" y="0"/>
                </a:lnTo>
                <a:lnTo>
                  <a:pt x="1550489" y="401190"/>
                </a:lnTo>
                <a:lnTo>
                  <a:pt x="0" y="4011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6"/>
          <p:cNvSpPr/>
          <p:nvPr/>
        </p:nvSpPr>
        <p:spPr>
          <a:xfrm>
            <a:off x="539828" y="3617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4" name="Google Shape;134;p16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5" name="Google Shape;135;p16"/>
          <p:cNvSpPr txBox="1"/>
          <p:nvPr/>
        </p:nvSpPr>
        <p:spPr>
          <a:xfrm>
            <a:off x="3837450" y="21660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00" u="none" cap="none" strike="noStrike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</a:t>
            </a: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2</a:t>
            </a:r>
            <a:endParaRPr/>
          </a:p>
        </p:txBody>
      </p:sp>
      <p:sp>
        <p:nvSpPr>
          <p:cNvPr id="136" name="Google Shape;136;p16"/>
          <p:cNvSpPr txBox="1"/>
          <p:nvPr/>
        </p:nvSpPr>
        <p:spPr>
          <a:xfrm>
            <a:off x="2691000" y="1513875"/>
            <a:ext cx="129060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Da možeš naučiti jedan jezik dnevno, trebalo bi ti nešto više od osam mjeseci da ih naučiš sve jezike koji se govore diljem Europe (ne samo EU). Koliko je to jezika?</a:t>
            </a:r>
            <a:endParaRPr sz="2800"/>
          </a:p>
        </p:txBody>
      </p:sp>
      <p:sp>
        <p:nvSpPr>
          <p:cNvPr id="137" name="Google Shape;137;p16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8" name="Google Shape;138;p16"/>
          <p:cNvSpPr txBox="1"/>
          <p:nvPr/>
        </p:nvSpPr>
        <p:spPr>
          <a:xfrm>
            <a:off x="1402938" y="53563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39" name="Google Shape;139;p16"/>
          <p:cNvSpPr txBox="1"/>
          <p:nvPr/>
        </p:nvSpPr>
        <p:spPr>
          <a:xfrm>
            <a:off x="1402938" y="67622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40" name="Google Shape;140;p16"/>
          <p:cNvSpPr txBox="1"/>
          <p:nvPr/>
        </p:nvSpPr>
        <p:spPr>
          <a:xfrm>
            <a:off x="2315813" y="531372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60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41" name="Google Shape;141;p16"/>
          <p:cNvSpPr txBox="1"/>
          <p:nvPr/>
        </p:nvSpPr>
        <p:spPr>
          <a:xfrm>
            <a:off x="2315813" y="671962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120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42" name="Google Shape;142;p16"/>
          <p:cNvSpPr txBox="1"/>
          <p:nvPr/>
        </p:nvSpPr>
        <p:spPr>
          <a:xfrm>
            <a:off x="9257588" y="53563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43" name="Google Shape;143;p16"/>
          <p:cNvSpPr txBox="1"/>
          <p:nvPr/>
        </p:nvSpPr>
        <p:spPr>
          <a:xfrm>
            <a:off x="9257588" y="676222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44" name="Google Shape;144;p16"/>
          <p:cNvSpPr txBox="1"/>
          <p:nvPr/>
        </p:nvSpPr>
        <p:spPr>
          <a:xfrm>
            <a:off x="10006963" y="531372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250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45" name="Google Shape;145;p16"/>
          <p:cNvSpPr txBox="1"/>
          <p:nvPr/>
        </p:nvSpPr>
        <p:spPr>
          <a:xfrm>
            <a:off x="10006963" y="671962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499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739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Google Shape;740;p52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41" name="Google Shape;741;p52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42" name="Google Shape;742;p52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18</a:t>
            </a:r>
            <a:endParaRPr/>
          </a:p>
        </p:txBody>
      </p:sp>
      <p:sp>
        <p:nvSpPr>
          <p:cNvPr id="743" name="Google Shape;743;p52"/>
          <p:cNvSpPr txBox="1"/>
          <p:nvPr/>
        </p:nvSpPr>
        <p:spPr>
          <a:xfrm>
            <a:off x="2179225" y="1118750"/>
            <a:ext cx="149742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U nazivima mjeseci nama lišće pada u desetom mjesecu kojeg većina Europe zove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Oktober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Međutim, u Češkoj, Poljskoj, Bjelorusiji i dijelovima Ukrajine prvi dan listopada pada na...</a:t>
            </a:r>
            <a:endParaRPr sz="2800"/>
          </a:p>
        </p:txBody>
      </p:sp>
      <p:sp>
        <p:nvSpPr>
          <p:cNvPr id="744" name="Google Shape;744;p52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45" name="Google Shape;745;p52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46" name="Google Shape;746;p52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47" name="Google Shape;747;p52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1.1.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48" name="Google Shape;748;p52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1.6.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49" name="Google Shape;749;p52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50" name="Google Shape;750;p52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51" name="Google Shape;751;p52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1.11.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52" name="Google Shape;752;p52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1.3.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753" name="Google Shape;753;p52"/>
          <p:cNvSpPr/>
          <p:nvPr/>
        </p:nvSpPr>
        <p:spPr>
          <a:xfrm>
            <a:off x="16885051" y="7719875"/>
            <a:ext cx="1176668" cy="2397417"/>
          </a:xfrm>
          <a:custGeom>
            <a:rect b="b" l="l" r="r" t="t"/>
            <a:pathLst>
              <a:path extrusionOk="0" h="1737259" w="804559">
                <a:moveTo>
                  <a:pt x="0" y="0"/>
                </a:moveTo>
                <a:lnTo>
                  <a:pt x="804559" y="0"/>
                </a:lnTo>
                <a:lnTo>
                  <a:pt x="804559" y="1737259"/>
                </a:lnTo>
                <a:lnTo>
                  <a:pt x="0" y="17372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7"/>
          <p:cNvSpPr/>
          <p:nvPr/>
        </p:nvSpPr>
        <p:spPr>
          <a:xfrm>
            <a:off x="691878" y="3617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1" name="Google Shape;151;p17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2" name="Google Shape;152;p17"/>
          <p:cNvSpPr txBox="1"/>
          <p:nvPr/>
        </p:nvSpPr>
        <p:spPr>
          <a:xfrm>
            <a:off x="3837450" y="21660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00" u="none" cap="none" strike="noStrike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</a:t>
            </a: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3</a:t>
            </a:r>
            <a:endParaRPr/>
          </a:p>
        </p:txBody>
      </p:sp>
      <p:sp>
        <p:nvSpPr>
          <p:cNvPr id="153" name="Google Shape;153;p17"/>
          <p:cNvSpPr txBox="1"/>
          <p:nvPr/>
        </p:nvSpPr>
        <p:spPr>
          <a:xfrm>
            <a:off x="2691000" y="1513875"/>
            <a:ext cx="12906000" cy="325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Znamo da Europska unija trenutno broji 27 država članica, ali ako se želiš dopisivati s prijateljima na svim službenim jezicima Europske unije, trebaš naučiti samo:</a:t>
            </a:r>
            <a:endParaRPr sz="2800"/>
          </a:p>
        </p:txBody>
      </p:sp>
      <p:sp>
        <p:nvSpPr>
          <p:cNvPr id="154" name="Google Shape;154;p17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5" name="Google Shape;155;p17"/>
          <p:cNvSpPr txBox="1"/>
          <p:nvPr/>
        </p:nvSpPr>
        <p:spPr>
          <a:xfrm>
            <a:off x="1402938" y="538557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56" name="Google Shape;156;p17"/>
          <p:cNvSpPr txBox="1"/>
          <p:nvPr/>
        </p:nvSpPr>
        <p:spPr>
          <a:xfrm>
            <a:off x="1402938" y="679147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57" name="Google Shape;157;p17"/>
          <p:cNvSpPr txBox="1"/>
          <p:nvPr/>
        </p:nvSpPr>
        <p:spPr>
          <a:xfrm>
            <a:off x="2315813" y="534297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10 jezika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58" name="Google Shape;158;p17"/>
          <p:cNvSpPr txBox="1"/>
          <p:nvPr/>
        </p:nvSpPr>
        <p:spPr>
          <a:xfrm>
            <a:off x="2315813" y="6748875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12 jezika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59" name="Google Shape;159;p17"/>
          <p:cNvSpPr txBox="1"/>
          <p:nvPr/>
        </p:nvSpPr>
        <p:spPr>
          <a:xfrm>
            <a:off x="9257588" y="538557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60" name="Google Shape;160;p17"/>
          <p:cNvSpPr txBox="1"/>
          <p:nvPr/>
        </p:nvSpPr>
        <p:spPr>
          <a:xfrm>
            <a:off x="9257588" y="6791475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61" name="Google Shape;161;p17"/>
          <p:cNvSpPr txBox="1"/>
          <p:nvPr/>
        </p:nvSpPr>
        <p:spPr>
          <a:xfrm>
            <a:off x="10006963" y="534297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18 jezika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62" name="Google Shape;162;p17"/>
          <p:cNvSpPr txBox="1"/>
          <p:nvPr/>
        </p:nvSpPr>
        <p:spPr>
          <a:xfrm>
            <a:off x="10006963" y="6748875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24 jezika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8" name="Google Shape;168;p18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9" name="Google Shape;169;p18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04</a:t>
            </a:r>
            <a:endParaRPr/>
          </a:p>
        </p:txBody>
      </p:sp>
      <p:sp>
        <p:nvSpPr>
          <p:cNvPr id="170" name="Google Shape;170;p18"/>
          <p:cNvSpPr txBox="1"/>
          <p:nvPr/>
        </p:nvSpPr>
        <p:spPr>
          <a:xfrm>
            <a:off x="2179225" y="1118750"/>
            <a:ext cx="14974200" cy="410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Kad smo kod toga, Ujedinjena Kraljevina već četiri godine nije članica Europske unije, ali engleski je i dalje službeni jezik. To je zato što je, osim u Velikoj Britaniji, engleski službeni jezik na Malti i u...</a:t>
            </a:r>
            <a:endParaRPr sz="2800"/>
          </a:p>
        </p:txBody>
      </p:sp>
      <p:sp>
        <p:nvSpPr>
          <p:cNvPr id="171" name="Google Shape;171;p18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2" name="Google Shape;172;p18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73" name="Google Shape;173;p18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74" name="Google Shape;174;p18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Grčkoj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75" name="Google Shape;175;p18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Belgiji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76" name="Google Shape;176;p18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77" name="Google Shape;177;p18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78" name="Google Shape;178;p18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Irskoj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79" name="Google Shape;179;p18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Poljskoj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9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5" name="Google Shape;185;p19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p19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05</a:t>
            </a:r>
            <a:endParaRPr/>
          </a:p>
        </p:txBody>
      </p:sp>
      <p:sp>
        <p:nvSpPr>
          <p:cNvPr id="187" name="Google Shape;187;p19"/>
          <p:cNvSpPr txBox="1"/>
          <p:nvPr/>
        </p:nvSpPr>
        <p:spPr>
          <a:xfrm>
            <a:off x="2179225" y="1118750"/>
            <a:ext cx="14974200" cy="4106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Sutra u školi imaš blok-sat materinjeg jezika koji se zove Ελληνικά (Eliniki) i grči ti se u želucu, što od gladi, što od lektire. Da se smiriš, otvaraš hladnjak i uzimaš tradicionalnu namirnicu iz svoje zemlje...</a:t>
            </a:r>
            <a:endParaRPr sz="2800"/>
          </a:p>
        </p:txBody>
      </p:sp>
      <p:sp>
        <p:nvSpPr>
          <p:cNvPr id="188" name="Google Shape;188;p19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9" name="Google Shape;189;p19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90" name="Google Shape;190;p19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91" name="Google Shape;191;p19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islandski skyr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92" name="Google Shape;192;p19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grčki jogurt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93" name="Google Shape;193;p19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94" name="Google Shape;194;p19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95" name="Google Shape;195;p19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francuski sir brie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196" name="Google Shape;196;p19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švicarski ementaler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2" name="Google Shape;202;p20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3" name="Google Shape;203;p20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06</a:t>
            </a:r>
            <a:endParaRPr/>
          </a:p>
        </p:txBody>
      </p:sp>
      <p:sp>
        <p:nvSpPr>
          <p:cNvPr id="204" name="Google Shape;204;p20"/>
          <p:cNvSpPr txBox="1"/>
          <p:nvPr/>
        </p:nvSpPr>
        <p:spPr>
          <a:xfrm>
            <a:off x="2179225" y="1118750"/>
            <a:ext cx="14974200" cy="240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Imaš peticu iz engleskog, uskoro putuješ preko Erasmusa u Portugal i želiš naučiti Português. Otvaraš Play Store i skidaš...</a:t>
            </a:r>
            <a:endParaRPr sz="2800"/>
          </a:p>
        </p:txBody>
      </p:sp>
      <p:sp>
        <p:nvSpPr>
          <p:cNvPr id="205" name="Google Shape;205;p20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6" name="Google Shape;206;p20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07" name="Google Shape;207;p20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08" name="Google Shape;208;p20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Bolt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09" name="Google Shape;209;p20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Zalando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10" name="Google Shape;210;p20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11" name="Google Shape;211;p20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12" name="Google Shape;212;p20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Yousician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13" name="Google Shape;213;p20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Duolingo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1CDC1"/>
        </a:solid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1"/>
          <p:cNvSpPr/>
          <p:nvPr/>
        </p:nvSpPr>
        <p:spPr>
          <a:xfrm>
            <a:off x="123690" y="839497"/>
            <a:ext cx="1628401" cy="3067193"/>
          </a:xfrm>
          <a:custGeom>
            <a:rect b="b" l="l" r="r" t="t"/>
            <a:pathLst>
              <a:path extrusionOk="0" h="3067193" w="1628401">
                <a:moveTo>
                  <a:pt x="0" y="0"/>
                </a:moveTo>
                <a:lnTo>
                  <a:pt x="1628400" y="0"/>
                </a:lnTo>
                <a:lnTo>
                  <a:pt x="1628400" y="3067193"/>
                </a:lnTo>
                <a:lnTo>
                  <a:pt x="0" y="306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9" name="Google Shape;219;p21"/>
          <p:cNvSpPr/>
          <p:nvPr/>
        </p:nvSpPr>
        <p:spPr>
          <a:xfrm>
            <a:off x="3078303" y="839497"/>
            <a:ext cx="1518194" cy="2684909"/>
          </a:xfrm>
          <a:custGeom>
            <a:rect b="b" l="l" r="r" t="t"/>
            <a:pathLst>
              <a:path extrusionOk="0" h="2684909" w="1518194">
                <a:moveTo>
                  <a:pt x="0" y="0"/>
                </a:moveTo>
                <a:lnTo>
                  <a:pt x="1518194" y="0"/>
                </a:lnTo>
                <a:lnTo>
                  <a:pt x="1518194" y="2684909"/>
                </a:lnTo>
                <a:lnTo>
                  <a:pt x="0" y="26849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0" name="Google Shape;220;p21"/>
          <p:cNvSpPr txBox="1"/>
          <p:nvPr/>
        </p:nvSpPr>
        <p:spPr>
          <a:xfrm>
            <a:off x="3837450" y="0"/>
            <a:ext cx="106131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>
                <a:solidFill>
                  <a:srgbClr val="FFFFFF"/>
                </a:solidFill>
                <a:latin typeface="Russo One"/>
                <a:ea typeface="Russo One"/>
                <a:cs typeface="Russo One"/>
                <a:sym typeface="Russo One"/>
              </a:rPr>
              <a:t>07</a:t>
            </a:r>
            <a:endParaRPr/>
          </a:p>
        </p:txBody>
      </p:sp>
      <p:sp>
        <p:nvSpPr>
          <p:cNvPr id="221" name="Google Shape;221;p21"/>
          <p:cNvSpPr txBox="1"/>
          <p:nvPr/>
        </p:nvSpPr>
        <p:spPr>
          <a:xfrm>
            <a:off x="2179225" y="1118750"/>
            <a:ext cx="14974200" cy="240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Frend ti se javio porukom </a:t>
            </a:r>
            <a:r>
              <a:rPr i="1"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Как си?</a:t>
            </a:r>
            <a:r>
              <a:rPr lang="en-US" sz="46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. Slabo čitaš ćirilicu, ali jasno ti je da te pita kako si. U kojoj državi Europske unije frend živi?</a:t>
            </a:r>
            <a:endParaRPr sz="2800"/>
          </a:p>
        </p:txBody>
      </p:sp>
      <p:sp>
        <p:nvSpPr>
          <p:cNvPr id="222" name="Google Shape;222;p21"/>
          <p:cNvSpPr/>
          <p:nvPr/>
        </p:nvSpPr>
        <p:spPr>
          <a:xfrm>
            <a:off x="-813427" y="8668126"/>
            <a:ext cx="5103339" cy="1754273"/>
          </a:xfrm>
          <a:custGeom>
            <a:rect b="b" l="l" r="r" t="t"/>
            <a:pathLst>
              <a:path extrusionOk="0" h="1754273" w="5103339">
                <a:moveTo>
                  <a:pt x="0" y="0"/>
                </a:moveTo>
                <a:lnTo>
                  <a:pt x="5103340" y="0"/>
                </a:lnTo>
                <a:lnTo>
                  <a:pt x="5103340" y="1754273"/>
                </a:lnTo>
                <a:lnTo>
                  <a:pt x="0" y="175427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3" name="Google Shape;223;p21"/>
          <p:cNvSpPr txBox="1"/>
          <p:nvPr/>
        </p:nvSpPr>
        <p:spPr>
          <a:xfrm>
            <a:off x="140292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A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24" name="Google Shape;224;p21"/>
          <p:cNvSpPr txBox="1"/>
          <p:nvPr/>
        </p:nvSpPr>
        <p:spPr>
          <a:xfrm>
            <a:off x="140292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B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25" name="Google Shape;225;p21"/>
          <p:cNvSpPr txBox="1"/>
          <p:nvPr/>
        </p:nvSpPr>
        <p:spPr>
          <a:xfrm>
            <a:off x="2315800" y="55071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Bugarskoj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26" name="Google Shape;226;p21"/>
          <p:cNvSpPr txBox="1"/>
          <p:nvPr/>
        </p:nvSpPr>
        <p:spPr>
          <a:xfrm>
            <a:off x="2315800" y="6913063"/>
            <a:ext cx="69417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Nizozemskoj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27" name="Google Shape;227;p21"/>
          <p:cNvSpPr txBox="1"/>
          <p:nvPr/>
        </p:nvSpPr>
        <p:spPr>
          <a:xfrm>
            <a:off x="9257575" y="55497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C</a:t>
            </a:r>
            <a:endParaRPr sz="4200">
              <a:solidFill>
                <a:srgbClr val="DD3D4E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28" name="Google Shape;228;p21"/>
          <p:cNvSpPr txBox="1"/>
          <p:nvPr/>
        </p:nvSpPr>
        <p:spPr>
          <a:xfrm>
            <a:off x="9257575" y="6955663"/>
            <a:ext cx="817500" cy="9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DD3D4E"/>
                </a:solidFill>
                <a:latin typeface="Russo One"/>
                <a:ea typeface="Russo One"/>
                <a:cs typeface="Russo One"/>
                <a:sym typeface="Russo One"/>
              </a:rPr>
              <a:t>D</a:t>
            </a:r>
            <a:endParaRPr sz="4200">
              <a:solidFill>
                <a:srgbClr val="ED7843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29" name="Google Shape;229;p21"/>
          <p:cNvSpPr txBox="1"/>
          <p:nvPr/>
        </p:nvSpPr>
        <p:spPr>
          <a:xfrm>
            <a:off x="10006950" y="55071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Češkoj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  <p:sp>
        <p:nvSpPr>
          <p:cNvPr id="230" name="Google Shape;230;p21"/>
          <p:cNvSpPr txBox="1"/>
          <p:nvPr/>
        </p:nvSpPr>
        <p:spPr>
          <a:xfrm>
            <a:off x="10006950" y="6913063"/>
            <a:ext cx="6878100" cy="900300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rgbClr val="5B998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rgbClr val="163968"/>
                </a:solidFill>
                <a:latin typeface="Russo One"/>
                <a:ea typeface="Russo One"/>
                <a:cs typeface="Russo One"/>
                <a:sym typeface="Russo One"/>
              </a:rPr>
              <a:t>Portugalu</a:t>
            </a:r>
            <a:endParaRPr sz="4200">
              <a:solidFill>
                <a:srgbClr val="163968"/>
              </a:solidFill>
              <a:latin typeface="Russo One"/>
              <a:ea typeface="Russo One"/>
              <a:cs typeface="Russo One"/>
              <a:sym typeface="Russo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